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8251" r:id="rId5"/>
  </p:sldMasterIdLst>
  <p:notesMasterIdLst>
    <p:notesMasterId r:id="rId20"/>
  </p:notesMasterIdLst>
  <p:handoutMasterIdLst>
    <p:handoutMasterId r:id="rId21"/>
  </p:handoutMasterIdLst>
  <p:sldIdLst>
    <p:sldId id="527" r:id="rId6"/>
    <p:sldId id="1069" r:id="rId7"/>
    <p:sldId id="1031" r:id="rId8"/>
    <p:sldId id="1032" r:id="rId9"/>
    <p:sldId id="1073" r:id="rId10"/>
    <p:sldId id="1049" r:id="rId11"/>
    <p:sldId id="1071" r:id="rId12"/>
    <p:sldId id="1033" r:id="rId13"/>
    <p:sldId id="1074" r:id="rId14"/>
    <p:sldId id="2053" r:id="rId15"/>
    <p:sldId id="1072" r:id="rId16"/>
    <p:sldId id="1070" r:id="rId17"/>
    <p:sldId id="1039" r:id="rId18"/>
    <p:sldId id="2054" r:id="rId19"/>
  </p:sldIdLst>
  <p:sldSz cx="9829800" cy="6858000"/>
  <p:notesSz cx="6735763" cy="98663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Tahoma" pitchFamily="34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Tahoma" pitchFamily="34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Tahoma" pitchFamily="34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Tahoma" pitchFamily="34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Tahoma" pitchFamily="34" charset="0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Tahoma" pitchFamily="34" charset="0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Tahoma" pitchFamily="34" charset="0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Tahoma" pitchFamily="34" charset="0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Tahoma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702">
          <p15:clr>
            <a:srgbClr val="A4A3A4"/>
          </p15:clr>
        </p15:guide>
        <p15:guide id="2" pos="36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5" userDrawn="1">
          <p15:clr>
            <a:srgbClr val="A4A3A4"/>
          </p15:clr>
        </p15:guide>
        <p15:guide id="2" pos="2183" userDrawn="1">
          <p15:clr>
            <a:srgbClr val="A4A3A4"/>
          </p15:clr>
        </p15:guide>
        <p15:guide id="3" orient="horz" pos="3109" userDrawn="1">
          <p15:clr>
            <a:srgbClr val="A4A3A4"/>
          </p15:clr>
        </p15:guide>
        <p15:guide id="4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япов Азамат Маратович" initials="ААМ" lastIdx="1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12F4"/>
    <a:srgbClr val="002060"/>
    <a:srgbClr val="ADB9CA"/>
    <a:srgbClr val="44546A"/>
    <a:srgbClr val="000099"/>
    <a:srgbClr val="FF2525"/>
    <a:srgbClr val="FF6699"/>
    <a:srgbClr val="006600"/>
    <a:srgbClr val="00FF00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571907-8AE4-49D9-A290-5ABDA5F80F84}" v="2" dt="2025-06-05T11:36:15.4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1" autoAdjust="0"/>
    <p:restoredTop sz="93939" autoAdjust="0"/>
  </p:normalViewPr>
  <p:slideViewPr>
    <p:cSldViewPr>
      <p:cViewPr varScale="1">
        <p:scale>
          <a:sx n="80" d="100"/>
          <a:sy n="80" d="100"/>
        </p:scale>
        <p:origin x="1258" y="58"/>
      </p:cViewPr>
      <p:guideLst>
        <p:guide orient="horz" pos="3702"/>
        <p:guide pos="36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2910" y="-102"/>
      </p:cViewPr>
      <p:guideLst>
        <p:guide orient="horz" pos="3115"/>
        <p:guide pos="2183"/>
        <p:guide orient="horz" pos="3109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commentAuthors" Target="commentAuthors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Айгерим Сейткалиева" userId="26086c22-76a1-44b8-b170-4c97221f38d0" providerId="ADAL" clId="{40571907-8AE4-49D9-A290-5ABDA5F80F84}"/>
    <pc:docChg chg="delSld modSld">
      <pc:chgData name="Айгерим Сейткалиева" userId="26086c22-76a1-44b8-b170-4c97221f38d0" providerId="ADAL" clId="{40571907-8AE4-49D9-A290-5ABDA5F80F84}" dt="2025-06-05T11:36:54.508" v="3" actId="47"/>
      <pc:docMkLst>
        <pc:docMk/>
      </pc:docMkLst>
      <pc:sldChg chg="del">
        <pc:chgData name="Айгерим Сейткалиева" userId="26086c22-76a1-44b8-b170-4c97221f38d0" providerId="ADAL" clId="{40571907-8AE4-49D9-A290-5ABDA5F80F84}" dt="2025-06-05T11:36:54.508" v="3" actId="47"/>
        <pc:sldMkLst>
          <pc:docMk/>
          <pc:sldMk cId="628267451" sldId="334"/>
        </pc:sldMkLst>
      </pc:sldChg>
      <pc:sldChg chg="modSp mod">
        <pc:chgData name="Айгерим Сейткалиева" userId="26086c22-76a1-44b8-b170-4c97221f38d0" providerId="ADAL" clId="{40571907-8AE4-49D9-A290-5ABDA5F80F84}" dt="2025-06-05T11:36:15.447" v="2" actId="14100"/>
        <pc:sldMkLst>
          <pc:docMk/>
          <pc:sldMk cId="3525613860" sldId="1069"/>
        </pc:sldMkLst>
        <pc:spChg chg="mod">
          <ac:chgData name="Айгерим Сейткалиева" userId="26086c22-76a1-44b8-b170-4c97221f38d0" providerId="ADAL" clId="{40571907-8AE4-49D9-A290-5ABDA5F80F84}" dt="2025-06-05T11:36:15.447" v="2" actId="14100"/>
          <ac:spMkLst>
            <pc:docMk/>
            <pc:sldMk cId="3525613860" sldId="1069"/>
            <ac:spMk id="9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txPr>
        <a:bodyPr/>
        <a:lstStyle/>
        <a:p>
          <a:pPr>
            <a:defRPr sz="1600" b="1"/>
          </a:pPr>
          <a:endParaRPr lang="ru-KZ"/>
        </a:p>
      </c:txPr>
    </c:title>
    <c:autoTitleDeleted val="0"/>
    <c:plotArea>
      <c:layout>
        <c:manualLayout>
          <c:layoutTarget val="inner"/>
          <c:xMode val="edge"/>
          <c:yMode val="edge"/>
          <c:x val="0.10741748896434972"/>
          <c:y val="0.22147258834892075"/>
          <c:w val="0.8084782402825903"/>
          <c:h val="0.6385349358572425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вагонооборот!$B$3</c:f>
              <c:strCache>
                <c:ptCount val="1"/>
                <c:pt idx="0">
                  <c:v>Вагонооборот за 2018 - 2023гг.</c:v>
                </c:pt>
              </c:strCache>
            </c:strRef>
          </c:tx>
          <c:invertIfNegative val="0"/>
          <c:cat>
            <c:numRef>
              <c:f>вагонооборот!$C$2:$H$2</c:f>
              <c:numCache>
                <c:formatCode>General</c:formatCod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numCache>
            </c:numRef>
          </c:cat>
          <c:val>
            <c:numRef>
              <c:f>вагонооборот!$C$3:$H$3</c:f>
              <c:numCache>
                <c:formatCode>#,##0</c:formatCode>
                <c:ptCount val="6"/>
                <c:pt idx="0">
                  <c:v>1766</c:v>
                </c:pt>
                <c:pt idx="1">
                  <c:v>4406</c:v>
                </c:pt>
                <c:pt idx="2">
                  <c:v>3488</c:v>
                </c:pt>
                <c:pt idx="3">
                  <c:v>1659</c:v>
                </c:pt>
                <c:pt idx="4">
                  <c:v>6600</c:v>
                </c:pt>
                <c:pt idx="5">
                  <c:v>11366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67-450A-8E8B-8BFE93D90A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2485504"/>
        <c:axId val="132487040"/>
      </c:barChart>
      <c:catAx>
        <c:axId val="1324855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32487040"/>
        <c:crosses val="autoZero"/>
        <c:auto val="1"/>
        <c:lblAlgn val="ctr"/>
        <c:lblOffset val="100"/>
        <c:noMultiLvlLbl val="0"/>
      </c:catAx>
      <c:valAx>
        <c:axId val="132487040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13248550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ru-RU" b="1">
                <a:solidFill>
                  <a:schemeClr val="accent1">
                    <a:lumMod val="75000"/>
                  </a:schemeClr>
                </a:solidFill>
              </a:rPr>
              <a:t>Вагонооборот</a:t>
            </a:r>
          </a:p>
        </c:rich>
      </c:tx>
      <c:layout>
        <c:manualLayout>
          <c:xMode val="edge"/>
          <c:yMode val="edge"/>
          <c:x val="0.34420521110357888"/>
          <c:y val="3.214306956190515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cap="none" spc="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ru-KZ"/>
        </a:p>
      </c:txPr>
    </c:title>
    <c:autoTitleDeleted val="0"/>
    <c:plotArea>
      <c:layout>
        <c:manualLayout>
          <c:layoutTarget val="inner"/>
          <c:xMode val="edge"/>
          <c:yMode val="edge"/>
          <c:x val="7.9943933170287015E-2"/>
          <c:y val="0.37119972530752099"/>
          <c:w val="0.8644876596664296"/>
          <c:h val="0.51523737572506456"/>
        </c:manualLayout>
      </c:layout>
      <c:lineChart>
        <c:grouping val="standard"/>
        <c:varyColors val="0"/>
        <c:ser>
          <c:idx val="0"/>
          <c:order val="0"/>
          <c:tx>
            <c:strRef>
              <c:f>'Лист1 (2)'!$B$4</c:f>
              <c:strCache>
                <c:ptCount val="1"/>
                <c:pt idx="0">
                  <c:v>план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3"/>
              <c:layout>
                <c:manualLayout>
                  <c:x val="-2.8835531773318906E-2"/>
                  <c:y val="-7.500049564444534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KZ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1158958528417471E-2"/>
                      <c:h val="0.1070634184449756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2E49-4874-87D6-6DAB88EC858E}"/>
                </c:ext>
              </c:extLst>
            </c:dLbl>
            <c:dLbl>
              <c:idx val="4"/>
              <c:layout>
                <c:manualLayout>
                  <c:x val="-4.5518763796909494E-2"/>
                  <c:y val="-5.357178260317524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E49-4874-87D6-6DAB88EC858E}"/>
                </c:ext>
              </c:extLst>
            </c:dLbl>
            <c:dLbl>
              <c:idx val="5"/>
              <c:layout>
                <c:manualLayout>
                  <c:x val="-3.8896247240618104E-2"/>
                  <c:y val="-5.357178260317524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E49-4874-87D6-6DAB88EC858E}"/>
                </c:ext>
              </c:extLst>
            </c:dLbl>
            <c:dLbl>
              <c:idx val="6"/>
              <c:layout>
                <c:manualLayout>
                  <c:x val="-4.3311258278145692E-2"/>
                  <c:y val="-6.42861391238103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E49-4874-87D6-6DAB88EC858E}"/>
                </c:ext>
              </c:extLst>
            </c:dLbl>
            <c:dLbl>
              <c:idx val="7"/>
              <c:layout>
                <c:manualLayout>
                  <c:x val="-3.6688741721854302E-2"/>
                  <c:y val="-3.750024782222276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E49-4874-87D6-6DAB88EC858E}"/>
                </c:ext>
              </c:extLst>
            </c:dLbl>
            <c:dLbl>
              <c:idx val="8"/>
              <c:layout>
                <c:manualLayout>
                  <c:x val="-3.0066225165562913E-2"/>
                  <c:y val="-5.357178260317524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E49-4874-87D6-6DAB88EC858E}"/>
                </c:ext>
              </c:extLst>
            </c:dLbl>
            <c:dLbl>
              <c:idx val="9"/>
              <c:layout>
                <c:manualLayout>
                  <c:x val="-3.4481236203090508E-2"/>
                  <c:y val="-5.357178260317534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E49-4874-87D6-6DAB88EC858E}"/>
                </c:ext>
              </c:extLst>
            </c:dLbl>
            <c:dLbl>
              <c:idx val="10"/>
              <c:layout>
                <c:manualLayout>
                  <c:x val="-5.4348785871964678E-2"/>
                  <c:y val="-8.571485216508038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E49-4874-87D6-6DAB88EC858E}"/>
                </c:ext>
              </c:extLst>
            </c:dLbl>
            <c:dLbl>
              <c:idx val="11"/>
              <c:layout>
                <c:manualLayout>
                  <c:x val="-3.293146303731901E-2"/>
                  <c:y val="-4.285742608254024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E49-4874-87D6-6DAB88EC858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K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'Лист1 (2)'!$C$3:$N$3</c:f>
              <c:strCache>
                <c:ptCount val="12"/>
                <c:pt idx="0">
                  <c:v>янв.</c:v>
                </c:pt>
                <c:pt idx="1">
                  <c:v>февр</c:v>
                </c:pt>
                <c:pt idx="2">
                  <c:v>март</c:v>
                </c:pt>
                <c:pt idx="3">
                  <c:v>апр</c:v>
                </c:pt>
                <c:pt idx="4">
                  <c:v>май</c:v>
                </c:pt>
                <c:pt idx="5">
                  <c:v>июнь</c:v>
                </c:pt>
                <c:pt idx="6">
                  <c:v>июль</c:v>
                </c:pt>
                <c:pt idx="7">
                  <c:v>авг</c:v>
                </c:pt>
                <c:pt idx="8">
                  <c:v>сент</c:v>
                </c:pt>
                <c:pt idx="9">
                  <c:v>окт</c:v>
                </c:pt>
                <c:pt idx="10">
                  <c:v>нояб</c:v>
                </c:pt>
                <c:pt idx="11">
                  <c:v>дек</c:v>
                </c:pt>
              </c:strCache>
            </c:strRef>
          </c:cat>
          <c:val>
            <c:numRef>
              <c:f>'Лист1 (2)'!$C$4:$N$4</c:f>
              <c:numCache>
                <c:formatCode>General</c:formatCode>
                <c:ptCount val="12"/>
                <c:pt idx="0">
                  <c:v>2800</c:v>
                </c:pt>
                <c:pt idx="1">
                  <c:v>2800</c:v>
                </c:pt>
                <c:pt idx="2">
                  <c:v>2800</c:v>
                </c:pt>
                <c:pt idx="3">
                  <c:v>2800</c:v>
                </c:pt>
                <c:pt idx="4">
                  <c:v>2800</c:v>
                </c:pt>
                <c:pt idx="5">
                  <c:v>2800</c:v>
                </c:pt>
                <c:pt idx="6">
                  <c:v>2800</c:v>
                </c:pt>
                <c:pt idx="7">
                  <c:v>2800</c:v>
                </c:pt>
                <c:pt idx="8">
                  <c:v>2800</c:v>
                </c:pt>
                <c:pt idx="9">
                  <c:v>2800</c:v>
                </c:pt>
                <c:pt idx="10">
                  <c:v>2800</c:v>
                </c:pt>
                <c:pt idx="11">
                  <c:v>2799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2E49-4874-87D6-6DAB88EC858E}"/>
            </c:ext>
          </c:extLst>
        </c:ser>
        <c:ser>
          <c:idx val="1"/>
          <c:order val="1"/>
          <c:tx>
            <c:strRef>
              <c:f>'Лист1 (2)'!$B$5</c:f>
              <c:strCache>
                <c:ptCount val="1"/>
                <c:pt idx="0">
                  <c:v>факт</c:v>
                </c:pt>
              </c:strCache>
            </c:strRef>
          </c:tx>
          <c:spPr>
            <a:ln w="381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3.1655629139072848E-2"/>
                  <c:y val="-4.28574260825402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E49-4874-87D6-6DAB88EC858E}"/>
                </c:ext>
              </c:extLst>
            </c:dLbl>
            <c:dLbl>
              <c:idx val="1"/>
              <c:layout>
                <c:manualLayout>
                  <c:x val="-3.3863134657836663E-2"/>
                  <c:y val="-4.82146043428578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E49-4874-87D6-6DAB88EC858E}"/>
                </c:ext>
              </c:extLst>
            </c:dLbl>
            <c:dLbl>
              <c:idx val="2"/>
              <c:layout>
                <c:manualLayout>
                  <c:x val="-3.3863134657836642E-2"/>
                  <c:y val="-4.82146043428578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2E49-4874-87D6-6DAB88EC858E}"/>
                </c:ext>
              </c:extLst>
            </c:dLbl>
            <c:dLbl>
              <c:idx val="4"/>
              <c:layout>
                <c:manualLayout>
                  <c:x val="-3.3863134657836642E-2"/>
                  <c:y val="-3.214306956190515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E49-4874-87D6-6DAB88EC858E}"/>
                </c:ext>
              </c:extLst>
            </c:dLbl>
            <c:dLbl>
              <c:idx val="5"/>
              <c:layout>
                <c:manualLayout>
                  <c:x val="-3.3863134657836642E-2"/>
                  <c:y val="-3.750024782222267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2E49-4874-87D6-6DAB88EC858E}"/>
                </c:ext>
              </c:extLst>
            </c:dLbl>
            <c:dLbl>
              <c:idx val="6"/>
              <c:layout>
                <c:manualLayout>
                  <c:x val="-3.3863134657836726E-2"/>
                  <c:y val="-4.821460434285772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E49-4874-87D6-6DAB88EC858E}"/>
                </c:ext>
              </c:extLst>
            </c:dLbl>
            <c:dLbl>
              <c:idx val="7"/>
              <c:layout>
                <c:manualLayout>
                  <c:x val="-3.3863134657836642E-2"/>
                  <c:y val="-4.82146043428578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2E49-4874-87D6-6DAB88EC858E}"/>
                </c:ext>
              </c:extLst>
            </c:dLbl>
            <c:dLbl>
              <c:idx val="8"/>
              <c:layout>
                <c:manualLayout>
                  <c:x val="-3.3863134657836642E-2"/>
                  <c:y val="-5.357178260317534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2E49-4874-87D6-6DAB88EC858E}"/>
                </c:ext>
              </c:extLst>
            </c:dLbl>
            <c:dLbl>
              <c:idx val="9"/>
              <c:layout>
                <c:manualLayout>
                  <c:x val="-3.3863134657836642E-2"/>
                  <c:y val="-7.500049564444524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2E49-4874-87D6-6DAB88EC858E}"/>
                </c:ext>
              </c:extLst>
            </c:dLbl>
            <c:dLbl>
              <c:idx val="10"/>
              <c:layout>
                <c:manualLayout>
                  <c:x val="-3.8896247240618104E-2"/>
                  <c:y val="-3.750024782222276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2E49-4874-87D6-6DAB88EC858E}"/>
                </c:ext>
              </c:extLst>
            </c:dLbl>
            <c:dLbl>
              <c:idx val="11"/>
              <c:layout>
                <c:manualLayout>
                  <c:x val="-3.9971059315503599E-2"/>
                  <c:y val="-8.035767390476286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KZ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2837987559981915E-2"/>
                      <c:h val="8.563470540370556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4-2E49-4874-87D6-6DAB88EC858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K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'Лист1 (2)'!$C$3:$N$3</c:f>
              <c:strCache>
                <c:ptCount val="12"/>
                <c:pt idx="0">
                  <c:v>янв.</c:v>
                </c:pt>
                <c:pt idx="1">
                  <c:v>февр</c:v>
                </c:pt>
                <c:pt idx="2">
                  <c:v>март</c:v>
                </c:pt>
                <c:pt idx="3">
                  <c:v>апр</c:v>
                </c:pt>
                <c:pt idx="4">
                  <c:v>май</c:v>
                </c:pt>
                <c:pt idx="5">
                  <c:v>июнь</c:v>
                </c:pt>
                <c:pt idx="6">
                  <c:v>июль</c:v>
                </c:pt>
                <c:pt idx="7">
                  <c:v>авг</c:v>
                </c:pt>
                <c:pt idx="8">
                  <c:v>сент</c:v>
                </c:pt>
                <c:pt idx="9">
                  <c:v>окт</c:v>
                </c:pt>
                <c:pt idx="10">
                  <c:v>нояб</c:v>
                </c:pt>
                <c:pt idx="11">
                  <c:v>дек</c:v>
                </c:pt>
              </c:strCache>
            </c:strRef>
          </c:cat>
          <c:val>
            <c:numRef>
              <c:f>'Лист1 (2)'!$C$5:$N$5</c:f>
              <c:numCache>
                <c:formatCode>General</c:formatCode>
                <c:ptCount val="12"/>
                <c:pt idx="0">
                  <c:v>974</c:v>
                </c:pt>
                <c:pt idx="1">
                  <c:v>670</c:v>
                </c:pt>
                <c:pt idx="2">
                  <c:v>775</c:v>
                </c:pt>
                <c:pt idx="3">
                  <c:v>989</c:v>
                </c:pt>
                <c:pt idx="4">
                  <c:v>1167</c:v>
                </c:pt>
                <c:pt idx="5">
                  <c:v>104</c:v>
                </c:pt>
                <c:pt idx="6">
                  <c:v>15</c:v>
                </c:pt>
                <c:pt idx="7">
                  <c:v>13</c:v>
                </c:pt>
                <c:pt idx="8">
                  <c:v>1105</c:v>
                </c:pt>
                <c:pt idx="9">
                  <c:v>1931</c:v>
                </c:pt>
                <c:pt idx="10">
                  <c:v>2041</c:v>
                </c:pt>
                <c:pt idx="11">
                  <c:v>1582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5-2E49-4874-87D6-6DAB88EC858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82385519"/>
        <c:axId val="1751049151"/>
      </c:lineChart>
      <c:catAx>
        <c:axId val="823855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KZ"/>
          </a:p>
        </c:txPr>
        <c:crossAx val="1751049151"/>
        <c:crosses val="autoZero"/>
        <c:auto val="1"/>
        <c:lblAlgn val="ctr"/>
        <c:lblOffset val="100"/>
        <c:noMultiLvlLbl val="0"/>
      </c:catAx>
      <c:valAx>
        <c:axId val="17510491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KZ"/>
          </a:p>
        </c:txPr>
        <c:crossAx val="823855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K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K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0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18830" cy="491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54" tIns="47428" rIns="94854" bIns="47428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r>
              <a:rPr lang="en-US"/>
              <a:t>R</a:t>
            </a:r>
            <a:endParaRPr lang="ru-RU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5375" y="1"/>
            <a:ext cx="2918830" cy="491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54" tIns="47428" rIns="94854" bIns="47428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371895"/>
            <a:ext cx="2918830" cy="492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54" tIns="47428" rIns="94854" bIns="47428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5375" y="9371895"/>
            <a:ext cx="2918830" cy="492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54" tIns="47428" rIns="94854" bIns="47428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ED67ED3C-B191-4F52-9537-CEFC7E80E8D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863927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18830" cy="491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54" tIns="47428" rIns="94854" bIns="47428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r>
              <a:rPr lang="en-US"/>
              <a:t>R</a:t>
            </a:r>
            <a:endParaRPr lang="ru-RU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5375" y="1"/>
            <a:ext cx="2918830" cy="491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54" tIns="47428" rIns="94854" bIns="47428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15963" y="739775"/>
            <a:ext cx="5303837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577" y="4685949"/>
            <a:ext cx="5388610" cy="444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54" tIns="47428" rIns="94854" bIns="474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71895"/>
            <a:ext cx="2918830" cy="492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54" tIns="47428" rIns="94854" bIns="47428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5375" y="9371895"/>
            <a:ext cx="2918830" cy="492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54" tIns="47428" rIns="94854" bIns="47428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A9F65FF7-587F-4A58-B7FE-0A7C546BA8A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134337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19138" y="739775"/>
            <a:ext cx="5299075" cy="3697288"/>
          </a:xfrm>
          <a:solidFill>
            <a:srgbClr val="FFFFFF"/>
          </a:solidFill>
          <a:ln/>
        </p:spPr>
      </p:sp>
      <p:sp>
        <p:nvSpPr>
          <p:cNvPr id="1433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3577" y="4685949"/>
            <a:ext cx="5390170" cy="44403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ru-RU">
              <a:latin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502F226-B3E7-4534-B62C-29B648E672D7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96077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80F32E-E366-4DEA-AA31-122A1D7FA1F2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11728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28725" y="1122363"/>
            <a:ext cx="7372350" cy="2387600"/>
          </a:xfrm>
        </p:spPr>
        <p:txBody>
          <a:bodyPr anchor="b"/>
          <a:lstStyle>
            <a:lvl1pPr algn="ctr">
              <a:defRPr sz="4838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28725" y="3602038"/>
            <a:ext cx="7372350" cy="1655762"/>
          </a:xfrm>
        </p:spPr>
        <p:txBody>
          <a:bodyPr/>
          <a:lstStyle>
            <a:lvl1pPr marL="0" indent="0" algn="ctr">
              <a:buNone/>
              <a:defRPr sz="1935"/>
            </a:lvl1pPr>
            <a:lvl2pPr marL="368640" indent="0" algn="ctr">
              <a:buNone/>
              <a:defRPr sz="1613"/>
            </a:lvl2pPr>
            <a:lvl3pPr marL="737281" indent="0" algn="ctr">
              <a:buNone/>
              <a:defRPr sz="1451"/>
            </a:lvl3pPr>
            <a:lvl4pPr marL="1105921" indent="0" algn="ctr">
              <a:buNone/>
              <a:defRPr sz="1290"/>
            </a:lvl4pPr>
            <a:lvl5pPr marL="1474561" indent="0" algn="ctr">
              <a:buNone/>
              <a:defRPr sz="1290"/>
            </a:lvl5pPr>
            <a:lvl6pPr marL="1843202" indent="0" algn="ctr">
              <a:buNone/>
              <a:defRPr sz="1290"/>
            </a:lvl6pPr>
            <a:lvl7pPr marL="2211842" indent="0" algn="ctr">
              <a:buNone/>
              <a:defRPr sz="1290"/>
            </a:lvl7pPr>
            <a:lvl8pPr marL="2580483" indent="0" algn="ctr">
              <a:buNone/>
              <a:defRPr sz="1290"/>
            </a:lvl8pPr>
            <a:lvl9pPr marL="2949123" indent="0" algn="ctr">
              <a:buNone/>
              <a:defRPr sz="129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8DBBED-4C9E-4909-A309-D71B7CB05056}" type="datetime1">
              <a:rPr lang="ru-RU" smtClean="0"/>
              <a:pPr>
                <a:defRPr/>
              </a:pPr>
              <a:t>05.06.2025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6C8C38-843F-457B-A76A-A442BF0C3F05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4004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D7B355-5731-4D93-9CFF-5926AD62B9D6}" type="datetime1">
              <a:rPr lang="ru-RU" smtClean="0"/>
              <a:pPr>
                <a:defRPr/>
              </a:pPr>
              <a:t>05.06.2025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49203D-D91E-413E-9CE2-E58EEC5BDF90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9532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34450" y="365125"/>
            <a:ext cx="211955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75799" y="365125"/>
            <a:ext cx="623577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5CBB6F1-4AA1-43EE-9C6D-979422DFB850}" type="datetime1">
              <a:rPr lang="ru-RU" smtClean="0"/>
              <a:pPr>
                <a:defRPr/>
              </a:pPr>
              <a:t>05.06.2025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A81B02-C999-4A24-9D78-AB2CC4D18DC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6732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C523A45-B147-40A7-81C3-E4DF6B06F25C}" type="datetime1">
              <a:rPr lang="ru-RU" smtClean="0"/>
              <a:pPr>
                <a:defRPr/>
              </a:pPr>
              <a:t>05.06.2025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ACF95B-8C8B-41F1-A3EE-88EC0DCAB7A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1956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679" y="1709739"/>
            <a:ext cx="8478203" cy="2852737"/>
          </a:xfrm>
        </p:spPr>
        <p:txBody>
          <a:bodyPr anchor="b"/>
          <a:lstStyle>
            <a:lvl1pPr>
              <a:defRPr sz="4838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0679" y="4589464"/>
            <a:ext cx="8478203" cy="1500187"/>
          </a:xfrm>
        </p:spPr>
        <p:txBody>
          <a:bodyPr/>
          <a:lstStyle>
            <a:lvl1pPr marL="0" indent="0">
              <a:buNone/>
              <a:defRPr sz="1935">
                <a:solidFill>
                  <a:schemeClr val="tx1">
                    <a:tint val="75000"/>
                  </a:schemeClr>
                </a:solidFill>
              </a:defRPr>
            </a:lvl1pPr>
            <a:lvl2pPr marL="368640" indent="0">
              <a:buNone/>
              <a:defRPr sz="1613">
                <a:solidFill>
                  <a:schemeClr val="tx1">
                    <a:tint val="75000"/>
                  </a:schemeClr>
                </a:solidFill>
              </a:defRPr>
            </a:lvl2pPr>
            <a:lvl3pPr marL="737281" indent="0">
              <a:buNone/>
              <a:defRPr sz="1451">
                <a:solidFill>
                  <a:schemeClr val="tx1">
                    <a:tint val="75000"/>
                  </a:schemeClr>
                </a:solidFill>
              </a:defRPr>
            </a:lvl3pPr>
            <a:lvl4pPr marL="1105921" indent="0">
              <a:buNone/>
              <a:defRPr sz="1290">
                <a:solidFill>
                  <a:schemeClr val="tx1">
                    <a:tint val="75000"/>
                  </a:schemeClr>
                </a:solidFill>
              </a:defRPr>
            </a:lvl4pPr>
            <a:lvl5pPr marL="1474561" indent="0">
              <a:buNone/>
              <a:defRPr sz="1290">
                <a:solidFill>
                  <a:schemeClr val="tx1">
                    <a:tint val="75000"/>
                  </a:schemeClr>
                </a:solidFill>
              </a:defRPr>
            </a:lvl5pPr>
            <a:lvl6pPr marL="1843202" indent="0">
              <a:buNone/>
              <a:defRPr sz="1290">
                <a:solidFill>
                  <a:schemeClr val="tx1">
                    <a:tint val="75000"/>
                  </a:schemeClr>
                </a:solidFill>
              </a:defRPr>
            </a:lvl6pPr>
            <a:lvl7pPr marL="2211842" indent="0">
              <a:buNone/>
              <a:defRPr sz="1290">
                <a:solidFill>
                  <a:schemeClr val="tx1">
                    <a:tint val="75000"/>
                  </a:schemeClr>
                </a:solidFill>
              </a:defRPr>
            </a:lvl7pPr>
            <a:lvl8pPr marL="2580483" indent="0">
              <a:buNone/>
              <a:defRPr sz="1290">
                <a:solidFill>
                  <a:schemeClr val="tx1">
                    <a:tint val="75000"/>
                  </a:schemeClr>
                </a:solidFill>
              </a:defRPr>
            </a:lvl8pPr>
            <a:lvl9pPr marL="2949123" indent="0">
              <a:buNone/>
              <a:defRPr sz="129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8BBF08-815B-4F7A-A497-0AC97592B0E6}" type="datetime1">
              <a:rPr lang="ru-RU" smtClean="0"/>
              <a:pPr>
                <a:defRPr/>
              </a:pPr>
              <a:t>05.06.2025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A8EC8E-7E7D-41EA-AA69-61C12B37345E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617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75799" y="1825625"/>
            <a:ext cx="4177665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76336" y="1825625"/>
            <a:ext cx="4177665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7B21E8C-DE8C-4BD6-B330-67CFC8009C8B}" type="datetime1">
              <a:rPr lang="ru-RU" smtClean="0"/>
              <a:pPr>
                <a:defRPr/>
              </a:pPr>
              <a:t>05.06.2025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80D124-6C5C-4871-8105-910557628A27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8612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079" y="365126"/>
            <a:ext cx="8478203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079" y="1681163"/>
            <a:ext cx="4158466" cy="823912"/>
          </a:xfrm>
        </p:spPr>
        <p:txBody>
          <a:bodyPr anchor="b"/>
          <a:lstStyle>
            <a:lvl1pPr marL="0" indent="0">
              <a:buNone/>
              <a:defRPr sz="1935" b="1"/>
            </a:lvl1pPr>
            <a:lvl2pPr marL="368640" indent="0">
              <a:buNone/>
              <a:defRPr sz="1613" b="1"/>
            </a:lvl2pPr>
            <a:lvl3pPr marL="737281" indent="0">
              <a:buNone/>
              <a:defRPr sz="1451" b="1"/>
            </a:lvl3pPr>
            <a:lvl4pPr marL="1105921" indent="0">
              <a:buNone/>
              <a:defRPr sz="1290" b="1"/>
            </a:lvl4pPr>
            <a:lvl5pPr marL="1474561" indent="0">
              <a:buNone/>
              <a:defRPr sz="1290" b="1"/>
            </a:lvl5pPr>
            <a:lvl6pPr marL="1843202" indent="0">
              <a:buNone/>
              <a:defRPr sz="1290" b="1"/>
            </a:lvl6pPr>
            <a:lvl7pPr marL="2211842" indent="0">
              <a:buNone/>
              <a:defRPr sz="1290" b="1"/>
            </a:lvl7pPr>
            <a:lvl8pPr marL="2580483" indent="0">
              <a:buNone/>
              <a:defRPr sz="1290" b="1"/>
            </a:lvl8pPr>
            <a:lvl9pPr marL="2949123" indent="0">
              <a:buNone/>
              <a:defRPr sz="129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77079" y="2505075"/>
            <a:ext cx="4158466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976336" y="1681163"/>
            <a:ext cx="4178945" cy="823912"/>
          </a:xfrm>
        </p:spPr>
        <p:txBody>
          <a:bodyPr anchor="b"/>
          <a:lstStyle>
            <a:lvl1pPr marL="0" indent="0">
              <a:buNone/>
              <a:defRPr sz="1935" b="1"/>
            </a:lvl1pPr>
            <a:lvl2pPr marL="368640" indent="0">
              <a:buNone/>
              <a:defRPr sz="1613" b="1"/>
            </a:lvl2pPr>
            <a:lvl3pPr marL="737281" indent="0">
              <a:buNone/>
              <a:defRPr sz="1451" b="1"/>
            </a:lvl3pPr>
            <a:lvl4pPr marL="1105921" indent="0">
              <a:buNone/>
              <a:defRPr sz="1290" b="1"/>
            </a:lvl4pPr>
            <a:lvl5pPr marL="1474561" indent="0">
              <a:buNone/>
              <a:defRPr sz="1290" b="1"/>
            </a:lvl5pPr>
            <a:lvl6pPr marL="1843202" indent="0">
              <a:buNone/>
              <a:defRPr sz="1290" b="1"/>
            </a:lvl6pPr>
            <a:lvl7pPr marL="2211842" indent="0">
              <a:buNone/>
              <a:defRPr sz="1290" b="1"/>
            </a:lvl7pPr>
            <a:lvl8pPr marL="2580483" indent="0">
              <a:buNone/>
              <a:defRPr sz="1290" b="1"/>
            </a:lvl8pPr>
            <a:lvl9pPr marL="2949123" indent="0">
              <a:buNone/>
              <a:defRPr sz="129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976336" y="2505075"/>
            <a:ext cx="4178945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1EA2CC2-6588-4C14-B76F-B650C4D3308A}" type="datetime1">
              <a:rPr lang="ru-RU" smtClean="0"/>
              <a:pPr>
                <a:defRPr/>
              </a:pPr>
              <a:t>05.06.2025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C4FF24-A4FA-4784-B7FB-7FCBE23F1A0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8141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5BB2FFA-38FB-4741-8F46-1D390CDE5DAA}" type="datetime1">
              <a:rPr lang="ru-RU" smtClean="0"/>
              <a:pPr>
                <a:defRPr/>
              </a:pPr>
              <a:t>05.06.2025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E1F314-B10C-43A6-A33D-6DFA5B84DAE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7048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DBC4F9-CA39-4C65-9B2F-E88ACA0CB264}" type="datetime1">
              <a:rPr lang="ru-RU" smtClean="0"/>
              <a:pPr>
                <a:defRPr/>
              </a:pPr>
              <a:t>05.06.2025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65AB8A-6A30-411F-9AA8-13857729A5F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" name="Прямоугольник 4"/>
          <p:cNvSpPr/>
          <p:nvPr userDrawn="1"/>
        </p:nvSpPr>
        <p:spPr>
          <a:xfrm>
            <a:off x="-12700" y="5919788"/>
            <a:ext cx="2359025" cy="9350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6" name="Rectangle 9"/>
          <p:cNvSpPr/>
          <p:nvPr userDrawn="1"/>
        </p:nvSpPr>
        <p:spPr>
          <a:xfrm>
            <a:off x="0" y="6675438"/>
            <a:ext cx="9821863" cy="179387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fld id="{4DAA465F-B64E-46E2-BA9D-34D0FADF2C7D}" type="slidenum">
              <a:rPr lang="en-US" b="1">
                <a:latin typeface="Arial" pitchFamily="34" charset="0"/>
                <a:cs typeface="Arial" pitchFamily="34" charset="0"/>
              </a:rPr>
              <a:pPr algn="r">
                <a:defRPr/>
              </a:pPr>
              <a:t>‹#›</a:t>
            </a:fld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123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080" y="457200"/>
            <a:ext cx="3170366" cy="1600200"/>
          </a:xfrm>
        </p:spPr>
        <p:txBody>
          <a:bodyPr anchor="b"/>
          <a:lstStyle>
            <a:lvl1pPr>
              <a:defRPr sz="258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78945" y="987426"/>
            <a:ext cx="4976336" cy="4873625"/>
          </a:xfrm>
        </p:spPr>
        <p:txBody>
          <a:bodyPr/>
          <a:lstStyle>
            <a:lvl1pPr>
              <a:defRPr sz="2580"/>
            </a:lvl1pPr>
            <a:lvl2pPr>
              <a:defRPr sz="2258"/>
            </a:lvl2pPr>
            <a:lvl3pPr>
              <a:defRPr sz="1935"/>
            </a:lvl3pPr>
            <a:lvl4pPr>
              <a:defRPr sz="1613"/>
            </a:lvl4pPr>
            <a:lvl5pPr>
              <a:defRPr sz="1613"/>
            </a:lvl5pPr>
            <a:lvl6pPr>
              <a:defRPr sz="1613"/>
            </a:lvl6pPr>
            <a:lvl7pPr>
              <a:defRPr sz="1613"/>
            </a:lvl7pPr>
            <a:lvl8pPr>
              <a:defRPr sz="1613"/>
            </a:lvl8pPr>
            <a:lvl9pPr>
              <a:defRPr sz="161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7080" y="2057400"/>
            <a:ext cx="3170366" cy="3811588"/>
          </a:xfrm>
        </p:spPr>
        <p:txBody>
          <a:bodyPr/>
          <a:lstStyle>
            <a:lvl1pPr marL="0" indent="0">
              <a:buNone/>
              <a:defRPr sz="1290"/>
            </a:lvl1pPr>
            <a:lvl2pPr marL="368640" indent="0">
              <a:buNone/>
              <a:defRPr sz="1129"/>
            </a:lvl2pPr>
            <a:lvl3pPr marL="737281" indent="0">
              <a:buNone/>
              <a:defRPr sz="968"/>
            </a:lvl3pPr>
            <a:lvl4pPr marL="1105921" indent="0">
              <a:buNone/>
              <a:defRPr sz="806"/>
            </a:lvl4pPr>
            <a:lvl5pPr marL="1474561" indent="0">
              <a:buNone/>
              <a:defRPr sz="806"/>
            </a:lvl5pPr>
            <a:lvl6pPr marL="1843202" indent="0">
              <a:buNone/>
              <a:defRPr sz="806"/>
            </a:lvl6pPr>
            <a:lvl7pPr marL="2211842" indent="0">
              <a:buNone/>
              <a:defRPr sz="806"/>
            </a:lvl7pPr>
            <a:lvl8pPr marL="2580483" indent="0">
              <a:buNone/>
              <a:defRPr sz="806"/>
            </a:lvl8pPr>
            <a:lvl9pPr marL="2949123" indent="0">
              <a:buNone/>
              <a:defRPr sz="80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4DEB2AD-4A89-4FA1-9C1A-A542B8E8AB69}" type="datetime1">
              <a:rPr lang="ru-RU" smtClean="0"/>
              <a:pPr>
                <a:defRPr/>
              </a:pPr>
              <a:t>05.06.2025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EEC959-A427-4660-A7CE-724AE95C0179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9443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080" y="457200"/>
            <a:ext cx="3170366" cy="1600200"/>
          </a:xfrm>
        </p:spPr>
        <p:txBody>
          <a:bodyPr anchor="b"/>
          <a:lstStyle>
            <a:lvl1pPr>
              <a:defRPr sz="258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78945" y="987426"/>
            <a:ext cx="4976336" cy="4873625"/>
          </a:xfrm>
        </p:spPr>
        <p:txBody>
          <a:bodyPr/>
          <a:lstStyle>
            <a:lvl1pPr marL="0" indent="0">
              <a:buNone/>
              <a:defRPr sz="2580"/>
            </a:lvl1pPr>
            <a:lvl2pPr marL="368640" indent="0">
              <a:buNone/>
              <a:defRPr sz="2258"/>
            </a:lvl2pPr>
            <a:lvl3pPr marL="737281" indent="0">
              <a:buNone/>
              <a:defRPr sz="1935"/>
            </a:lvl3pPr>
            <a:lvl4pPr marL="1105921" indent="0">
              <a:buNone/>
              <a:defRPr sz="1613"/>
            </a:lvl4pPr>
            <a:lvl5pPr marL="1474561" indent="0">
              <a:buNone/>
              <a:defRPr sz="1613"/>
            </a:lvl5pPr>
            <a:lvl6pPr marL="1843202" indent="0">
              <a:buNone/>
              <a:defRPr sz="1613"/>
            </a:lvl6pPr>
            <a:lvl7pPr marL="2211842" indent="0">
              <a:buNone/>
              <a:defRPr sz="1613"/>
            </a:lvl7pPr>
            <a:lvl8pPr marL="2580483" indent="0">
              <a:buNone/>
              <a:defRPr sz="1613"/>
            </a:lvl8pPr>
            <a:lvl9pPr marL="2949123" indent="0">
              <a:buNone/>
              <a:defRPr sz="1613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7080" y="2057400"/>
            <a:ext cx="3170366" cy="3811588"/>
          </a:xfrm>
        </p:spPr>
        <p:txBody>
          <a:bodyPr/>
          <a:lstStyle>
            <a:lvl1pPr marL="0" indent="0">
              <a:buNone/>
              <a:defRPr sz="1290"/>
            </a:lvl1pPr>
            <a:lvl2pPr marL="368640" indent="0">
              <a:buNone/>
              <a:defRPr sz="1129"/>
            </a:lvl2pPr>
            <a:lvl3pPr marL="737281" indent="0">
              <a:buNone/>
              <a:defRPr sz="968"/>
            </a:lvl3pPr>
            <a:lvl4pPr marL="1105921" indent="0">
              <a:buNone/>
              <a:defRPr sz="806"/>
            </a:lvl4pPr>
            <a:lvl5pPr marL="1474561" indent="0">
              <a:buNone/>
              <a:defRPr sz="806"/>
            </a:lvl5pPr>
            <a:lvl6pPr marL="1843202" indent="0">
              <a:buNone/>
              <a:defRPr sz="806"/>
            </a:lvl6pPr>
            <a:lvl7pPr marL="2211842" indent="0">
              <a:buNone/>
              <a:defRPr sz="806"/>
            </a:lvl7pPr>
            <a:lvl8pPr marL="2580483" indent="0">
              <a:buNone/>
              <a:defRPr sz="806"/>
            </a:lvl8pPr>
            <a:lvl9pPr marL="2949123" indent="0">
              <a:buNone/>
              <a:defRPr sz="80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C4C7A52-12DA-4626-B306-5CCF844E280D}" type="datetime1">
              <a:rPr lang="ru-RU" smtClean="0"/>
              <a:pPr>
                <a:defRPr/>
              </a:pPr>
              <a:t>05.06.2025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68F72A-B360-440F-BBC3-A4DDDF1F216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7060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5799" y="365126"/>
            <a:ext cx="847820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5799" y="1825625"/>
            <a:ext cx="847820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75799" y="6356351"/>
            <a:ext cx="22117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6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4B538FF-E29C-4812-8153-D682A857C2C9}" type="datetime1">
              <a:rPr lang="ru-RU" smtClean="0"/>
              <a:pPr>
                <a:defRPr/>
              </a:pPr>
              <a:t>05.06.2025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256121" y="6356351"/>
            <a:ext cx="33175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6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2296" y="6356351"/>
            <a:ext cx="22117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6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C463408-3F60-42E6-A7B0-DB9F942DDAF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1105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8252" r:id="rId1"/>
    <p:sldLayoutId id="2147488253" r:id="rId2"/>
    <p:sldLayoutId id="2147488254" r:id="rId3"/>
    <p:sldLayoutId id="2147488255" r:id="rId4"/>
    <p:sldLayoutId id="2147488256" r:id="rId5"/>
    <p:sldLayoutId id="2147488257" r:id="rId6"/>
    <p:sldLayoutId id="2147488258" r:id="rId7"/>
    <p:sldLayoutId id="2147488259" r:id="rId8"/>
    <p:sldLayoutId id="2147488260" r:id="rId9"/>
    <p:sldLayoutId id="2147488261" r:id="rId10"/>
    <p:sldLayoutId id="2147488262" r:id="rId11"/>
  </p:sldLayoutIdLst>
  <p:hf hdr="0" ftr="0" dt="0"/>
  <p:txStyles>
    <p:titleStyle>
      <a:lvl1pPr algn="l" defTabSz="737281" rtl="0" eaLnBrk="1" latinLnBrk="0" hangingPunct="1">
        <a:lnSpc>
          <a:spcPct val="90000"/>
        </a:lnSpc>
        <a:spcBef>
          <a:spcPct val="0"/>
        </a:spcBef>
        <a:buNone/>
        <a:defRPr sz="354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4320" indent="-184320" algn="l" defTabSz="737281" rtl="0" eaLnBrk="1" latinLnBrk="0" hangingPunct="1">
        <a:lnSpc>
          <a:spcPct val="90000"/>
        </a:lnSpc>
        <a:spcBef>
          <a:spcPts val="806"/>
        </a:spcBef>
        <a:buFont typeface="Arial" panose="020B0604020202020204" pitchFamily="34" charset="0"/>
        <a:buChar char="•"/>
        <a:defRPr sz="2258" kern="1200">
          <a:solidFill>
            <a:schemeClr val="tx1"/>
          </a:solidFill>
          <a:latin typeface="+mn-lt"/>
          <a:ea typeface="+mn-ea"/>
          <a:cs typeface="+mn-cs"/>
        </a:defRPr>
      </a:lvl1pPr>
      <a:lvl2pPr marL="552961" indent="-184320" algn="l" defTabSz="737281" rtl="0" eaLnBrk="1" latinLnBrk="0" hangingPunct="1">
        <a:lnSpc>
          <a:spcPct val="90000"/>
        </a:lnSpc>
        <a:spcBef>
          <a:spcPts val="403"/>
        </a:spcBef>
        <a:buFont typeface="Arial" panose="020B0604020202020204" pitchFamily="34" charset="0"/>
        <a:buChar char="•"/>
        <a:defRPr sz="1935" kern="1200">
          <a:solidFill>
            <a:schemeClr val="tx1"/>
          </a:solidFill>
          <a:latin typeface="+mn-lt"/>
          <a:ea typeface="+mn-ea"/>
          <a:cs typeface="+mn-cs"/>
        </a:defRPr>
      </a:lvl2pPr>
      <a:lvl3pPr marL="921601" indent="-184320" algn="l" defTabSz="737281" rtl="0" eaLnBrk="1" latinLnBrk="0" hangingPunct="1">
        <a:lnSpc>
          <a:spcPct val="90000"/>
        </a:lnSpc>
        <a:spcBef>
          <a:spcPts val="403"/>
        </a:spcBef>
        <a:buFont typeface="Arial" panose="020B0604020202020204" pitchFamily="34" charset="0"/>
        <a:buChar char="•"/>
        <a:defRPr sz="1613" kern="1200">
          <a:solidFill>
            <a:schemeClr val="tx1"/>
          </a:solidFill>
          <a:latin typeface="+mn-lt"/>
          <a:ea typeface="+mn-ea"/>
          <a:cs typeface="+mn-cs"/>
        </a:defRPr>
      </a:lvl3pPr>
      <a:lvl4pPr marL="1290241" indent="-184320" algn="l" defTabSz="737281" rtl="0" eaLnBrk="1" latinLnBrk="0" hangingPunct="1">
        <a:lnSpc>
          <a:spcPct val="90000"/>
        </a:lnSpc>
        <a:spcBef>
          <a:spcPts val="403"/>
        </a:spcBef>
        <a:buFont typeface="Arial" panose="020B0604020202020204" pitchFamily="34" charset="0"/>
        <a:buChar char="•"/>
        <a:defRPr sz="1451" kern="1200">
          <a:solidFill>
            <a:schemeClr val="tx1"/>
          </a:solidFill>
          <a:latin typeface="+mn-lt"/>
          <a:ea typeface="+mn-ea"/>
          <a:cs typeface="+mn-cs"/>
        </a:defRPr>
      </a:lvl4pPr>
      <a:lvl5pPr marL="1658882" indent="-184320" algn="l" defTabSz="737281" rtl="0" eaLnBrk="1" latinLnBrk="0" hangingPunct="1">
        <a:lnSpc>
          <a:spcPct val="90000"/>
        </a:lnSpc>
        <a:spcBef>
          <a:spcPts val="403"/>
        </a:spcBef>
        <a:buFont typeface="Arial" panose="020B0604020202020204" pitchFamily="34" charset="0"/>
        <a:buChar char="•"/>
        <a:defRPr sz="1451" kern="1200">
          <a:solidFill>
            <a:schemeClr val="tx1"/>
          </a:solidFill>
          <a:latin typeface="+mn-lt"/>
          <a:ea typeface="+mn-ea"/>
          <a:cs typeface="+mn-cs"/>
        </a:defRPr>
      </a:lvl5pPr>
      <a:lvl6pPr marL="2027522" indent="-184320" algn="l" defTabSz="737281" rtl="0" eaLnBrk="1" latinLnBrk="0" hangingPunct="1">
        <a:lnSpc>
          <a:spcPct val="90000"/>
        </a:lnSpc>
        <a:spcBef>
          <a:spcPts val="403"/>
        </a:spcBef>
        <a:buFont typeface="Arial" panose="020B0604020202020204" pitchFamily="34" charset="0"/>
        <a:buChar char="•"/>
        <a:defRPr sz="1451" kern="1200">
          <a:solidFill>
            <a:schemeClr val="tx1"/>
          </a:solidFill>
          <a:latin typeface="+mn-lt"/>
          <a:ea typeface="+mn-ea"/>
          <a:cs typeface="+mn-cs"/>
        </a:defRPr>
      </a:lvl6pPr>
      <a:lvl7pPr marL="2396162" indent="-184320" algn="l" defTabSz="737281" rtl="0" eaLnBrk="1" latinLnBrk="0" hangingPunct="1">
        <a:lnSpc>
          <a:spcPct val="90000"/>
        </a:lnSpc>
        <a:spcBef>
          <a:spcPts val="403"/>
        </a:spcBef>
        <a:buFont typeface="Arial" panose="020B0604020202020204" pitchFamily="34" charset="0"/>
        <a:buChar char="•"/>
        <a:defRPr sz="1451" kern="1200">
          <a:solidFill>
            <a:schemeClr val="tx1"/>
          </a:solidFill>
          <a:latin typeface="+mn-lt"/>
          <a:ea typeface="+mn-ea"/>
          <a:cs typeface="+mn-cs"/>
        </a:defRPr>
      </a:lvl7pPr>
      <a:lvl8pPr marL="2764803" indent="-184320" algn="l" defTabSz="737281" rtl="0" eaLnBrk="1" latinLnBrk="0" hangingPunct="1">
        <a:lnSpc>
          <a:spcPct val="90000"/>
        </a:lnSpc>
        <a:spcBef>
          <a:spcPts val="403"/>
        </a:spcBef>
        <a:buFont typeface="Arial" panose="020B0604020202020204" pitchFamily="34" charset="0"/>
        <a:buChar char="•"/>
        <a:defRPr sz="1451" kern="1200">
          <a:solidFill>
            <a:schemeClr val="tx1"/>
          </a:solidFill>
          <a:latin typeface="+mn-lt"/>
          <a:ea typeface="+mn-ea"/>
          <a:cs typeface="+mn-cs"/>
        </a:defRPr>
      </a:lvl8pPr>
      <a:lvl9pPr marL="3133443" indent="-184320" algn="l" defTabSz="737281" rtl="0" eaLnBrk="1" latinLnBrk="0" hangingPunct="1">
        <a:lnSpc>
          <a:spcPct val="90000"/>
        </a:lnSpc>
        <a:spcBef>
          <a:spcPts val="403"/>
        </a:spcBef>
        <a:buFont typeface="Arial" panose="020B0604020202020204" pitchFamily="34" charset="0"/>
        <a:buChar char="•"/>
        <a:defRPr sz="14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37281" rtl="0" eaLnBrk="1" latinLnBrk="0" hangingPunct="1">
        <a:defRPr sz="1451" kern="1200">
          <a:solidFill>
            <a:schemeClr val="tx1"/>
          </a:solidFill>
          <a:latin typeface="+mn-lt"/>
          <a:ea typeface="+mn-ea"/>
          <a:cs typeface="+mn-cs"/>
        </a:defRPr>
      </a:lvl1pPr>
      <a:lvl2pPr marL="368640" algn="l" defTabSz="737281" rtl="0" eaLnBrk="1" latinLnBrk="0" hangingPunct="1">
        <a:defRPr sz="1451" kern="1200">
          <a:solidFill>
            <a:schemeClr val="tx1"/>
          </a:solidFill>
          <a:latin typeface="+mn-lt"/>
          <a:ea typeface="+mn-ea"/>
          <a:cs typeface="+mn-cs"/>
        </a:defRPr>
      </a:lvl2pPr>
      <a:lvl3pPr marL="737281" algn="l" defTabSz="737281" rtl="0" eaLnBrk="1" latinLnBrk="0" hangingPunct="1">
        <a:defRPr sz="1451" kern="1200">
          <a:solidFill>
            <a:schemeClr val="tx1"/>
          </a:solidFill>
          <a:latin typeface="+mn-lt"/>
          <a:ea typeface="+mn-ea"/>
          <a:cs typeface="+mn-cs"/>
        </a:defRPr>
      </a:lvl3pPr>
      <a:lvl4pPr marL="1105921" algn="l" defTabSz="737281" rtl="0" eaLnBrk="1" latinLnBrk="0" hangingPunct="1">
        <a:defRPr sz="1451" kern="1200">
          <a:solidFill>
            <a:schemeClr val="tx1"/>
          </a:solidFill>
          <a:latin typeface="+mn-lt"/>
          <a:ea typeface="+mn-ea"/>
          <a:cs typeface="+mn-cs"/>
        </a:defRPr>
      </a:lvl4pPr>
      <a:lvl5pPr marL="1474561" algn="l" defTabSz="737281" rtl="0" eaLnBrk="1" latinLnBrk="0" hangingPunct="1">
        <a:defRPr sz="1451" kern="1200">
          <a:solidFill>
            <a:schemeClr val="tx1"/>
          </a:solidFill>
          <a:latin typeface="+mn-lt"/>
          <a:ea typeface="+mn-ea"/>
          <a:cs typeface="+mn-cs"/>
        </a:defRPr>
      </a:lvl5pPr>
      <a:lvl6pPr marL="1843202" algn="l" defTabSz="737281" rtl="0" eaLnBrk="1" latinLnBrk="0" hangingPunct="1">
        <a:defRPr sz="1451" kern="1200">
          <a:solidFill>
            <a:schemeClr val="tx1"/>
          </a:solidFill>
          <a:latin typeface="+mn-lt"/>
          <a:ea typeface="+mn-ea"/>
          <a:cs typeface="+mn-cs"/>
        </a:defRPr>
      </a:lvl6pPr>
      <a:lvl7pPr marL="2211842" algn="l" defTabSz="737281" rtl="0" eaLnBrk="1" latinLnBrk="0" hangingPunct="1">
        <a:defRPr sz="1451" kern="1200">
          <a:solidFill>
            <a:schemeClr val="tx1"/>
          </a:solidFill>
          <a:latin typeface="+mn-lt"/>
          <a:ea typeface="+mn-ea"/>
          <a:cs typeface="+mn-cs"/>
        </a:defRPr>
      </a:lvl7pPr>
      <a:lvl8pPr marL="2580483" algn="l" defTabSz="737281" rtl="0" eaLnBrk="1" latinLnBrk="0" hangingPunct="1">
        <a:defRPr sz="1451" kern="1200">
          <a:solidFill>
            <a:schemeClr val="tx1"/>
          </a:solidFill>
          <a:latin typeface="+mn-lt"/>
          <a:ea typeface="+mn-ea"/>
          <a:cs typeface="+mn-cs"/>
        </a:defRPr>
      </a:lvl8pPr>
      <a:lvl9pPr marL="2949123" algn="l" defTabSz="737281" rtl="0" eaLnBrk="1" latinLnBrk="0" hangingPunct="1">
        <a:defRPr sz="14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6"/>
          <p:cNvSpPr txBox="1">
            <a:spLocks noChangeArrowheads="1"/>
          </p:cNvSpPr>
          <p:nvPr/>
        </p:nvSpPr>
        <p:spPr bwMode="auto">
          <a:xfrm>
            <a:off x="509302" y="344586"/>
            <a:ext cx="8739187" cy="2218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9pPr>
          </a:lstStyle>
          <a:p>
            <a:pPr algn="ctr" eaLnBrk="1" hangingPunct="1"/>
            <a:r>
              <a:rPr lang="ru-RU" alt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Отчет </a:t>
            </a:r>
          </a:p>
          <a:p>
            <a:pPr algn="ctr" eaLnBrk="1" hangingPunct="1"/>
            <a:r>
              <a:rPr lang="ru-RU" alt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по исполнению показателей плана развития </a:t>
            </a:r>
          </a:p>
          <a:p>
            <a:pPr algn="ctr" eaLnBrk="1" hangingPunct="1"/>
            <a:r>
              <a:rPr lang="ru-RU" alt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АО «УК СЭЗ «НИНТ» за 2023 год</a:t>
            </a:r>
          </a:p>
          <a:p>
            <a:pPr algn="ctr" eaLnBrk="1" hangingPunct="1"/>
            <a:endParaRPr lang="ru-RU" altLang="ru-RU" sz="2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eaLnBrk="1" hangingPunct="1"/>
            <a:endParaRPr lang="ru-RU" alt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eaLnBrk="1" hangingPunct="1"/>
            <a:endParaRPr lang="ru-RU" alt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eaLnBrk="1" hangingPunct="1"/>
            <a:endParaRPr lang="ru-RU" alt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491" y="1700809"/>
            <a:ext cx="7619477" cy="36004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675" y="318863"/>
            <a:ext cx="813666" cy="1201615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412750" y="982663"/>
            <a:ext cx="8788400" cy="525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47663" indent="-171450" algn="just" fontAlgn="ctr">
              <a:buFontTx/>
              <a:buChar char="-"/>
              <a:defRPr/>
            </a:pPr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643728" y="233408"/>
            <a:ext cx="8739187" cy="402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9pPr>
          </a:lstStyle>
          <a:p>
            <a:pPr algn="ctr" eaLnBrk="1" hangingPunct="1"/>
            <a:r>
              <a:rPr lang="ru-RU" altLang="ru-RU" sz="2000" b="1" dirty="0">
                <a:solidFill>
                  <a:srgbClr val="003366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Результаты операционной деятельности. Прочие расходы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163632"/>
            <a:ext cx="577193" cy="852394"/>
          </a:xfrm>
          <a:prstGeom prst="rect">
            <a:avLst/>
          </a:prstGeom>
          <a:noFill/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A8A8FEB3-CEFC-69DC-DF75-BC2DC8AB67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1327602"/>
              </p:ext>
            </p:extLst>
          </p:nvPr>
        </p:nvGraphicFramePr>
        <p:xfrm>
          <a:off x="628651" y="1268760"/>
          <a:ext cx="8524874" cy="4844863"/>
        </p:xfrm>
        <a:graphic>
          <a:graphicData uri="http://schemas.openxmlformats.org/drawingml/2006/table">
            <a:tbl>
              <a:tblPr/>
              <a:tblGrid>
                <a:gridCol w="3566169">
                  <a:extLst>
                    <a:ext uri="{9D8B030D-6E8A-4147-A177-3AD203B41FA5}">
                      <a16:colId xmlns:a16="http://schemas.microsoft.com/office/drawing/2014/main" val="620618383"/>
                    </a:ext>
                  </a:extLst>
                </a:gridCol>
                <a:gridCol w="1032012">
                  <a:extLst>
                    <a:ext uri="{9D8B030D-6E8A-4147-A177-3AD203B41FA5}">
                      <a16:colId xmlns:a16="http://schemas.microsoft.com/office/drawing/2014/main" val="214935675"/>
                    </a:ext>
                  </a:extLst>
                </a:gridCol>
                <a:gridCol w="768188">
                  <a:extLst>
                    <a:ext uri="{9D8B030D-6E8A-4147-A177-3AD203B41FA5}">
                      <a16:colId xmlns:a16="http://schemas.microsoft.com/office/drawing/2014/main" val="2248335665"/>
                    </a:ext>
                  </a:extLst>
                </a:gridCol>
                <a:gridCol w="936787">
                  <a:extLst>
                    <a:ext uri="{9D8B030D-6E8A-4147-A177-3AD203B41FA5}">
                      <a16:colId xmlns:a16="http://schemas.microsoft.com/office/drawing/2014/main" val="150007202"/>
                    </a:ext>
                  </a:extLst>
                </a:gridCol>
                <a:gridCol w="718466">
                  <a:extLst>
                    <a:ext uri="{9D8B030D-6E8A-4147-A177-3AD203B41FA5}">
                      <a16:colId xmlns:a16="http://schemas.microsoft.com/office/drawing/2014/main" val="1504230263"/>
                    </a:ext>
                  </a:extLst>
                </a:gridCol>
                <a:gridCol w="751626">
                  <a:extLst>
                    <a:ext uri="{9D8B030D-6E8A-4147-A177-3AD203B41FA5}">
                      <a16:colId xmlns:a16="http://schemas.microsoft.com/office/drawing/2014/main" val="1935240409"/>
                    </a:ext>
                  </a:extLst>
                </a:gridCol>
                <a:gridCol w="751626">
                  <a:extLst>
                    <a:ext uri="{9D8B030D-6E8A-4147-A177-3AD203B41FA5}">
                      <a16:colId xmlns:a16="http://schemas.microsoft.com/office/drawing/2014/main" val="1432529798"/>
                    </a:ext>
                  </a:extLst>
                </a:gridCol>
              </a:tblGrid>
              <a:tr h="942292">
                <a:tc rowSpan="2" grid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показателей</a:t>
                      </a:r>
                    </a:p>
                  </a:txBody>
                  <a:tcPr marL="8443" marR="8443" marT="8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8443" marR="8443" marT="8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2023</a:t>
                      </a:r>
                    </a:p>
                  </a:txBody>
                  <a:tcPr marL="8443" marR="8443" marT="8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Сравнение факт 2023/ уточнение  2023</a:t>
                      </a:r>
                    </a:p>
                  </a:txBody>
                  <a:tcPr marL="8443" marR="8443" marT="8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4526100"/>
                  </a:ext>
                </a:extLst>
              </a:tr>
              <a:tr h="427172">
                <a:tc gridSpan="2" v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</a:t>
                      </a:r>
                    </a:p>
                  </a:txBody>
                  <a:tcPr marL="8443" marR="8443" marT="8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Уточнение</a:t>
                      </a:r>
                    </a:p>
                  </a:txBody>
                  <a:tcPr marL="8443" marR="8443" marT="8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</a:t>
                      </a:r>
                    </a:p>
                  </a:txBody>
                  <a:tcPr marL="8443" marR="8443" marT="8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+/-</a:t>
                      </a:r>
                    </a:p>
                  </a:txBody>
                  <a:tcPr marL="8443" marR="8443" marT="8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8443" marR="8443" marT="8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624666"/>
                  </a:ext>
                </a:extLst>
              </a:tr>
              <a:tr h="314097"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Прочие расходы, всего</a:t>
                      </a:r>
                    </a:p>
                  </a:txBody>
                  <a:tcPr marL="8443" marR="8443" marT="8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4 752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5 660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5 757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102%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4893868"/>
                  </a:ext>
                </a:extLst>
              </a:tr>
              <a:tr h="62819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Оплата труда прочего персонала без учета оплаты труда, указанных в накладных расходах</a:t>
                      </a:r>
                    </a:p>
                  </a:txBody>
                  <a:tcPr marL="8443" marR="8443" marT="8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43" marR="8443" marT="8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4 096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4 889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5 185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296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106%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1411079"/>
                  </a:ext>
                </a:extLst>
              </a:tr>
              <a:tr h="314097">
                <a:tc rowSpan="4"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Налоги и социальные отчисления</a:t>
                      </a:r>
                    </a:p>
                  </a:txBody>
                  <a:tcPr marL="8443" marR="8443" marT="8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Всего</a:t>
                      </a:r>
                    </a:p>
                  </a:txBody>
                  <a:tcPr marL="8443" marR="8443" marT="8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450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561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573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102%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2709424"/>
                  </a:ext>
                </a:extLst>
              </a:tr>
              <a:tr h="628195">
                <a:tc v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социальный налог</a:t>
                      </a:r>
                    </a:p>
                  </a:txBody>
                  <a:tcPr marL="8443" marR="8443" marT="8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252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289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339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117%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8325276"/>
                  </a:ext>
                </a:extLst>
              </a:tr>
              <a:tr h="628195">
                <a:tc v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социальные отчисления</a:t>
                      </a:r>
                    </a:p>
                  </a:txBody>
                  <a:tcPr marL="8443" marR="8443" marT="8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102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154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123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-31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80%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6367954"/>
                  </a:ext>
                </a:extLst>
              </a:tr>
              <a:tr h="628195">
                <a:tc v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мед.отчисления</a:t>
                      </a:r>
                    </a:p>
                  </a:txBody>
                  <a:tcPr marL="8443" marR="8443" marT="8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96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117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110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-7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94%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7664643"/>
                  </a:ext>
                </a:extLst>
              </a:tr>
              <a:tr h="314097"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Запасы</a:t>
                      </a:r>
                    </a:p>
                  </a:txBody>
                  <a:tcPr marL="8443" marR="8443" marT="8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206</a:t>
                      </a:r>
                    </a:p>
                  </a:txBody>
                  <a:tcPr marL="8443" marR="8443" marT="844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211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-211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0%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4202526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C846EB5F-7DC5-09AF-6809-4BEA3465DBDF}"/>
              </a:ext>
            </a:extLst>
          </p:cNvPr>
          <p:cNvSpPr txBox="1"/>
          <p:nvPr/>
        </p:nvSpPr>
        <p:spPr>
          <a:xfrm>
            <a:off x="8299276" y="995232"/>
            <a:ext cx="90187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1" i="1" u="none" strike="noStrike" dirty="0">
                <a:solidFill>
                  <a:srgbClr val="000000"/>
                </a:solidFill>
                <a:effectLst/>
                <a:latin typeface="Aptos Narrow" panose="020B0004020202020204" pitchFamily="34" charset="0"/>
              </a:rPr>
              <a:t>тыс. тенге</a:t>
            </a:r>
            <a:r>
              <a:rPr lang="ru-RU" b="1" i="1" dirty="0"/>
              <a:t> </a:t>
            </a:r>
            <a:endParaRPr lang="ru-KZ" b="1" i="1" dirty="0"/>
          </a:p>
        </p:txBody>
      </p:sp>
    </p:spTree>
    <p:extLst>
      <p:ext uri="{BB962C8B-B14F-4D97-AF65-F5344CB8AC3E}">
        <p14:creationId xmlns:p14="http://schemas.microsoft.com/office/powerpoint/2010/main" val="13759195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412750" y="982663"/>
            <a:ext cx="8788400" cy="525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47663" marR="0" lvl="0" indent="-171450" algn="just" defTabSz="914400" rtl="0" eaLnBrk="1" fontAlgn="ctr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627063" y="218421"/>
            <a:ext cx="8739187" cy="402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ru-RU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Приобретение основных средств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163632"/>
            <a:ext cx="577193" cy="852394"/>
          </a:xfrm>
          <a:prstGeom prst="rect">
            <a:avLst/>
          </a:prstGeom>
          <a:noFill/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99E7415C-959A-DAC8-C17A-28ED6D77F3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0351305"/>
              </p:ext>
            </p:extLst>
          </p:nvPr>
        </p:nvGraphicFramePr>
        <p:xfrm>
          <a:off x="738436" y="1054117"/>
          <a:ext cx="8568952" cy="5418626"/>
        </p:xfrm>
        <a:graphic>
          <a:graphicData uri="http://schemas.openxmlformats.org/drawingml/2006/table">
            <a:tbl>
              <a:tblPr/>
              <a:tblGrid>
                <a:gridCol w="3657873">
                  <a:extLst>
                    <a:ext uri="{9D8B030D-6E8A-4147-A177-3AD203B41FA5}">
                      <a16:colId xmlns:a16="http://schemas.microsoft.com/office/drawing/2014/main" val="2098427543"/>
                    </a:ext>
                  </a:extLst>
                </a:gridCol>
                <a:gridCol w="954229">
                  <a:extLst>
                    <a:ext uri="{9D8B030D-6E8A-4147-A177-3AD203B41FA5}">
                      <a16:colId xmlns:a16="http://schemas.microsoft.com/office/drawing/2014/main" val="3350255572"/>
                    </a:ext>
                  </a:extLst>
                </a:gridCol>
                <a:gridCol w="2007856">
                  <a:extLst>
                    <a:ext uri="{9D8B030D-6E8A-4147-A177-3AD203B41FA5}">
                      <a16:colId xmlns:a16="http://schemas.microsoft.com/office/drawing/2014/main" val="1621734103"/>
                    </a:ext>
                  </a:extLst>
                </a:gridCol>
                <a:gridCol w="1948994">
                  <a:extLst>
                    <a:ext uri="{9D8B030D-6E8A-4147-A177-3AD203B41FA5}">
                      <a16:colId xmlns:a16="http://schemas.microsoft.com/office/drawing/2014/main" val="1803095436"/>
                    </a:ext>
                  </a:extLst>
                </a:gridCol>
              </a:tblGrid>
              <a:tr h="567374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активов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к-во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2023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9639468"/>
                  </a:ext>
                </a:extLst>
              </a:tr>
              <a:tr h="201326">
                <a:tc v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уточнение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3191405"/>
                  </a:ext>
                </a:extLst>
              </a:tr>
              <a:tr h="28368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Шпалоподбойка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500 000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430 000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494030"/>
                  </a:ext>
                </a:extLst>
              </a:tr>
              <a:tr h="28368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Шаблоны электронные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300 000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0928035"/>
                  </a:ext>
                </a:extLst>
              </a:tr>
              <a:tr h="28368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Шаблон путеизмерительный 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247 790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153362"/>
                  </a:ext>
                </a:extLst>
              </a:tr>
              <a:tr h="28368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Путевые домкраты 20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тн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 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2798695"/>
                  </a:ext>
                </a:extLst>
              </a:tr>
              <a:tr h="28368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Радиостанция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113 100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113 100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6099978"/>
                  </a:ext>
                </a:extLst>
              </a:tr>
              <a:tr h="43010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Домкрат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330 000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275 100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5486424"/>
                  </a:ext>
                </a:extLst>
              </a:tr>
              <a:tr h="43010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Вилочный погрузчик 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10 203 297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143077"/>
                  </a:ext>
                </a:extLst>
              </a:tr>
              <a:tr h="43010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Набор инструментов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400 000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1993187"/>
                  </a:ext>
                </a:extLst>
              </a:tr>
              <a:tr h="43010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Набор инструментов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55 855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42 500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3433092"/>
                  </a:ext>
                </a:extLst>
              </a:tr>
              <a:tr h="34774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Микроампервольтметр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302 575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300 000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8066726"/>
                  </a:ext>
                </a:extLst>
              </a:tr>
              <a:tr h="43010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Рампа (эстакада)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12 500 000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7 123 200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8296378"/>
                  </a:ext>
                </a:extLst>
              </a:tr>
              <a:tr h="43010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Генератор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900 000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785 000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454040"/>
                  </a:ext>
                </a:extLst>
              </a:tr>
              <a:tr h="28368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итого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25 604 827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9 316 690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4345801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12BB2841-0D44-3DD4-17F4-85AFCF6A1690}"/>
              </a:ext>
            </a:extLst>
          </p:cNvPr>
          <p:cNvSpPr txBox="1"/>
          <p:nvPr/>
        </p:nvSpPr>
        <p:spPr>
          <a:xfrm>
            <a:off x="8443292" y="782007"/>
            <a:ext cx="12282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1" i="1" u="none" strike="noStrike" dirty="0">
                <a:solidFill>
                  <a:srgbClr val="000000"/>
                </a:solidFill>
                <a:effectLst/>
                <a:latin typeface="Aptos Narrow" panose="020B0004020202020204" pitchFamily="34" charset="0"/>
              </a:rPr>
              <a:t>тыс. тенге</a:t>
            </a:r>
            <a:r>
              <a:rPr lang="ru-RU" b="1" i="1" dirty="0"/>
              <a:t> </a:t>
            </a:r>
            <a:endParaRPr lang="ru-KZ" b="1" i="1" dirty="0"/>
          </a:p>
        </p:txBody>
      </p:sp>
    </p:spTree>
    <p:extLst>
      <p:ext uri="{BB962C8B-B14F-4D97-AF65-F5344CB8AC3E}">
        <p14:creationId xmlns:p14="http://schemas.microsoft.com/office/powerpoint/2010/main" val="24398723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412750" y="982663"/>
            <a:ext cx="8788400" cy="525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47663" marR="0" lvl="0" indent="-171450" algn="just" defTabSz="914400" rtl="0" eaLnBrk="1" fontAlgn="ctr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643728" y="233408"/>
            <a:ext cx="8739187" cy="402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ru-RU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Приобретение основных средств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163632"/>
            <a:ext cx="577193" cy="852394"/>
          </a:xfrm>
          <a:prstGeom prst="rect">
            <a:avLst/>
          </a:prstGeom>
          <a:noFill/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AA64C11C-AA89-43A0-7DED-A951DA8AD5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2820212"/>
              </p:ext>
            </p:extLst>
          </p:nvPr>
        </p:nvGraphicFramePr>
        <p:xfrm>
          <a:off x="882453" y="1340768"/>
          <a:ext cx="8483797" cy="3679701"/>
        </p:xfrm>
        <a:graphic>
          <a:graphicData uri="http://schemas.openxmlformats.org/drawingml/2006/table">
            <a:tbl>
              <a:tblPr/>
              <a:tblGrid>
                <a:gridCol w="3596816">
                  <a:extLst>
                    <a:ext uri="{9D8B030D-6E8A-4147-A177-3AD203B41FA5}">
                      <a16:colId xmlns:a16="http://schemas.microsoft.com/office/drawing/2014/main" val="2599326780"/>
                    </a:ext>
                  </a:extLst>
                </a:gridCol>
                <a:gridCol w="938301">
                  <a:extLst>
                    <a:ext uri="{9D8B030D-6E8A-4147-A177-3AD203B41FA5}">
                      <a16:colId xmlns:a16="http://schemas.microsoft.com/office/drawing/2014/main" val="3807857244"/>
                    </a:ext>
                  </a:extLst>
                </a:gridCol>
                <a:gridCol w="1974340">
                  <a:extLst>
                    <a:ext uri="{9D8B030D-6E8A-4147-A177-3AD203B41FA5}">
                      <a16:colId xmlns:a16="http://schemas.microsoft.com/office/drawing/2014/main" val="2476860209"/>
                    </a:ext>
                  </a:extLst>
                </a:gridCol>
                <a:gridCol w="1974340">
                  <a:extLst>
                    <a:ext uri="{9D8B030D-6E8A-4147-A177-3AD203B41FA5}">
                      <a16:colId xmlns:a16="http://schemas.microsoft.com/office/drawing/2014/main" val="1245433416"/>
                    </a:ext>
                  </a:extLst>
                </a:gridCol>
              </a:tblGrid>
              <a:tr h="429872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ОАР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к-во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  <a:endParaRPr lang="ru-KZ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0253204"/>
                  </a:ext>
                </a:extLst>
              </a:tr>
              <a:tr h="447066">
                <a:tc v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уточнение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5516887"/>
                  </a:ext>
                </a:extLst>
              </a:tr>
              <a:tr h="37828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Ноутбук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1 493 385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1 007 400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6450396"/>
                  </a:ext>
                </a:extLst>
              </a:tr>
              <a:tr h="37828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Kaspersky Endpoint Security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570 150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  -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9670829"/>
                  </a:ext>
                </a:extLst>
              </a:tr>
              <a:tr h="37828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Серверные лицензии </a:t>
                      </a: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Azure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1 243 428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1 243 000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5790049"/>
                  </a:ext>
                </a:extLst>
              </a:tr>
              <a:tr h="37828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Microsoft Office Business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1 009 000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  -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656351"/>
                  </a:ext>
                </a:extLst>
              </a:tr>
              <a:tr h="73937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Лицензия Mirrosoft 365 Business Standard 2023-2024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  -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1 009 000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0976851"/>
                  </a:ext>
                </a:extLst>
              </a:tr>
              <a:tr h="55023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Итого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4 315 963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3 259 400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92770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A413CBB2-23E3-4EEE-8541-4A4A75FAE34E}"/>
              </a:ext>
            </a:extLst>
          </p:cNvPr>
          <p:cNvSpPr txBox="1"/>
          <p:nvPr/>
        </p:nvSpPr>
        <p:spPr>
          <a:xfrm>
            <a:off x="8587308" y="1068993"/>
            <a:ext cx="11221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1" i="1" u="none" strike="noStrike" dirty="0">
                <a:solidFill>
                  <a:srgbClr val="000000"/>
                </a:solidFill>
                <a:effectLst/>
                <a:latin typeface="Aptos Narrow" panose="020B0004020202020204" pitchFamily="34" charset="0"/>
              </a:rPr>
              <a:t>тыс</a:t>
            </a:r>
            <a:r>
              <a:rPr lang="ru-RU" sz="1100" b="1" i="1" dirty="0">
                <a:solidFill>
                  <a:srgbClr val="000000"/>
                </a:solidFill>
                <a:latin typeface="Aptos Narrow" panose="020B0004020202020204" pitchFamily="34" charset="0"/>
              </a:rPr>
              <a:t>. </a:t>
            </a:r>
            <a:r>
              <a:rPr lang="ru-RU" sz="1100" b="1" i="1" u="none" strike="noStrike" dirty="0">
                <a:solidFill>
                  <a:srgbClr val="000000"/>
                </a:solidFill>
                <a:effectLst/>
                <a:latin typeface="Aptos Narrow" panose="020B0004020202020204" pitchFamily="34" charset="0"/>
              </a:rPr>
              <a:t>тенге</a:t>
            </a:r>
            <a:r>
              <a:rPr lang="ru-RU" dirty="0"/>
              <a:t> 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8345708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414306" y="1071546"/>
            <a:ext cx="9109106" cy="525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47663" indent="-171450" algn="just" fontAlgn="ctr">
              <a:buFontTx/>
              <a:buChar char="-"/>
              <a:defRPr/>
            </a:pPr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594420" y="408527"/>
            <a:ext cx="8739187" cy="402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9pPr>
          </a:lstStyle>
          <a:p>
            <a:pPr algn="ctr" eaLnBrk="1" hangingPunct="1"/>
            <a:r>
              <a:rPr lang="ru-RU" altLang="ru-RU" sz="2000" b="1" dirty="0">
                <a:solidFill>
                  <a:srgbClr val="003366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Станция Заводская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842" y="102296"/>
            <a:ext cx="656321" cy="969250"/>
          </a:xfrm>
          <a:prstGeom prst="rect">
            <a:avLst/>
          </a:prstGeom>
          <a:noFill/>
        </p:spPr>
      </p:pic>
      <p:graphicFrame>
        <p:nvGraphicFramePr>
          <p:cNvPr id="9" name="Диаграмма 8">
            <a:extLst>
              <a:ext uri="{FF2B5EF4-FFF2-40B4-BE49-F238E27FC236}">
                <a16:creationId xmlns:a16="http://schemas.microsoft.com/office/drawing/2014/main" id="{976AB124-0F04-C388-A9B6-93379E20A92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5458645"/>
              </p:ext>
            </p:extLst>
          </p:nvPr>
        </p:nvGraphicFramePr>
        <p:xfrm>
          <a:off x="414306" y="3717032"/>
          <a:ext cx="4242059" cy="2448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Диаграмма 9">
            <a:extLst>
              <a:ext uri="{FF2B5EF4-FFF2-40B4-BE49-F238E27FC236}">
                <a16:creationId xmlns:a16="http://schemas.microsoft.com/office/drawing/2014/main" id="{5B7245C2-4DDD-8F12-3DCA-06101B93970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8294445"/>
              </p:ext>
            </p:extLst>
          </p:nvPr>
        </p:nvGraphicFramePr>
        <p:xfrm>
          <a:off x="4482852" y="3645024"/>
          <a:ext cx="5040560" cy="22761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90C12981-8E7E-3F90-777D-340D1AC5BC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1065373"/>
              </p:ext>
            </p:extLst>
          </p:nvPr>
        </p:nvGraphicFramePr>
        <p:xfrm>
          <a:off x="433678" y="1226408"/>
          <a:ext cx="8729694" cy="1628775"/>
        </p:xfrm>
        <a:graphic>
          <a:graphicData uri="http://schemas.openxmlformats.org/drawingml/2006/table">
            <a:tbl>
              <a:tblPr/>
              <a:tblGrid>
                <a:gridCol w="2653885">
                  <a:extLst>
                    <a:ext uri="{9D8B030D-6E8A-4147-A177-3AD203B41FA5}">
                      <a16:colId xmlns:a16="http://schemas.microsoft.com/office/drawing/2014/main" val="1063263584"/>
                    </a:ext>
                  </a:extLst>
                </a:gridCol>
                <a:gridCol w="692317">
                  <a:extLst>
                    <a:ext uri="{9D8B030D-6E8A-4147-A177-3AD203B41FA5}">
                      <a16:colId xmlns:a16="http://schemas.microsoft.com/office/drawing/2014/main" val="2801172883"/>
                    </a:ext>
                  </a:extLst>
                </a:gridCol>
                <a:gridCol w="1135020">
                  <a:extLst>
                    <a:ext uri="{9D8B030D-6E8A-4147-A177-3AD203B41FA5}">
                      <a16:colId xmlns:a16="http://schemas.microsoft.com/office/drawing/2014/main" val="605077177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99358577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13131709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1757245106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3728269557"/>
                    </a:ext>
                  </a:extLst>
                </a:gridCol>
              </a:tblGrid>
              <a:tr h="48577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22319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Чистый доход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тыс.тенге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-123 682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-153 853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-215 580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-208 109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-217 351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962655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EBITDA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тыс.тенге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28 070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-2 016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-55 277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-47 490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-61 144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62957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Доходы от основной деятельности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тыс.тенге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104 034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82 358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37 002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95 549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108 191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1320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Объем реализации фактический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вагон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4 406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3 488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1 636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6 600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11 366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084298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Цена фактическая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тенге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17 241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24 190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56 405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21 673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14 898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65153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Себестоимость реализации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тыс.тенге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227 716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236 211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252 582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303 658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325 542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57797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22235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Прямоугольник: скругленные углы 14">
            <a:extLst>
              <a:ext uri="{FF2B5EF4-FFF2-40B4-BE49-F238E27FC236}">
                <a16:creationId xmlns:a16="http://schemas.microsoft.com/office/drawing/2014/main" id="{6A0F835A-75FD-4785-877F-84EA98C0C286}"/>
              </a:ext>
            </a:extLst>
          </p:cNvPr>
          <p:cNvSpPr/>
          <p:nvPr/>
        </p:nvSpPr>
        <p:spPr>
          <a:xfrm>
            <a:off x="135821" y="1766562"/>
            <a:ext cx="1753364" cy="581128"/>
          </a:xfrm>
          <a:prstGeom prst="round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129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0F216CD5-E14C-4985-B374-58DC9D289965}"/>
              </a:ext>
            </a:extLst>
          </p:cNvPr>
          <p:cNvSpPr txBox="1"/>
          <p:nvPr/>
        </p:nvSpPr>
        <p:spPr>
          <a:xfrm>
            <a:off x="553226" y="1907464"/>
            <a:ext cx="847789" cy="402546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ru-RU" altLang="ko-KR" sz="2016" b="1" i="1" dirty="0">
                <a:solidFill>
                  <a:srgbClr val="00B050"/>
                </a:solidFill>
                <a:latin typeface="Cambria" panose="02040503050406030204" pitchFamily="18" charset="0"/>
                <a:cs typeface="Arial" pitchFamily="34" charset="0"/>
              </a:rPr>
              <a:t>18</a:t>
            </a:r>
            <a:endParaRPr lang="ru-RU" altLang="ko-KR" sz="968" b="1" i="1" dirty="0">
              <a:solidFill>
                <a:srgbClr val="00B050"/>
              </a:solidFill>
              <a:latin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105" name="Прямоугольник: скругленные углы 133">
            <a:extLst>
              <a:ext uri="{FF2B5EF4-FFF2-40B4-BE49-F238E27FC236}">
                <a16:creationId xmlns:a16="http://schemas.microsoft.com/office/drawing/2014/main" id="{33AD01A6-14E1-42F1-99AB-C37B30F1DC5E}"/>
              </a:ext>
            </a:extLst>
          </p:cNvPr>
          <p:cNvSpPr/>
          <p:nvPr/>
        </p:nvSpPr>
        <p:spPr>
          <a:xfrm>
            <a:off x="3937193" y="1766562"/>
            <a:ext cx="1300191" cy="581128"/>
          </a:xfrm>
          <a:prstGeom prst="round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129"/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8D639FC7-25C2-46B5-944C-B2914D31BFE5}"/>
              </a:ext>
            </a:extLst>
          </p:cNvPr>
          <p:cNvSpPr txBox="1"/>
          <p:nvPr/>
        </p:nvSpPr>
        <p:spPr>
          <a:xfrm>
            <a:off x="4072570" y="1923641"/>
            <a:ext cx="1062268" cy="402546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16" b="1" dirty="0">
                <a:solidFill>
                  <a:srgbClr val="00B050"/>
                </a:solidFill>
                <a:latin typeface="Cambria" panose="02040503050406030204" pitchFamily="18" charset="0"/>
                <a:ea typeface="Arial Unicode MS"/>
                <a:cs typeface="Arial" pitchFamily="34" charset="0"/>
              </a:rPr>
              <a:t>69,562</a:t>
            </a:r>
            <a:endParaRPr lang="ko-KR" altLang="en-US" sz="2016" b="1" dirty="0">
              <a:solidFill>
                <a:srgbClr val="00B050"/>
              </a:solidFill>
              <a:latin typeface="Cambria" panose="02040503050406030204" pitchFamily="18" charset="0"/>
              <a:ea typeface="Arial Unicode MS"/>
              <a:cs typeface="Arial" pitchFamily="34" charset="0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267FFCFB-DA37-4C01-B74F-00093AA73174}"/>
              </a:ext>
            </a:extLst>
          </p:cNvPr>
          <p:cNvSpPr txBox="1"/>
          <p:nvPr/>
        </p:nvSpPr>
        <p:spPr>
          <a:xfrm>
            <a:off x="4077130" y="1516633"/>
            <a:ext cx="1103689" cy="5093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kk-KZ" sz="1129" b="1" dirty="0">
                <a:solidFill>
                  <a:srgbClr val="002060"/>
                </a:solidFill>
                <a:latin typeface="Cambria" panose="02040503050406030204" pitchFamily="18" charset="0"/>
              </a:rPr>
              <a:t>Объем вложенных </a:t>
            </a:r>
            <a:r>
              <a:rPr lang="ru-RU" sz="1129" b="1" dirty="0">
                <a:solidFill>
                  <a:srgbClr val="002060"/>
                </a:solidFill>
                <a:latin typeface="Cambria" panose="02040503050406030204" pitchFamily="18" charset="0"/>
              </a:rPr>
              <a:t>инвестиций</a:t>
            </a:r>
            <a:endParaRPr lang="x-none" sz="1129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61A94BB8-94D3-4BC3-87CA-9F7AA42810CD}"/>
              </a:ext>
            </a:extLst>
          </p:cNvPr>
          <p:cNvSpPr txBox="1"/>
          <p:nvPr/>
        </p:nvSpPr>
        <p:spPr>
          <a:xfrm>
            <a:off x="4288537" y="2340035"/>
            <a:ext cx="696024" cy="2412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68" i="1" dirty="0">
                <a:solidFill>
                  <a:srgbClr val="002060"/>
                </a:solidFill>
                <a:latin typeface="Cambria" panose="02040503050406030204" pitchFamily="18" charset="0"/>
              </a:rPr>
              <a:t>млрд. </a:t>
            </a:r>
            <a:r>
              <a:rPr lang="ru-RU" sz="968" i="1" dirty="0" err="1">
                <a:solidFill>
                  <a:srgbClr val="002060"/>
                </a:solidFill>
                <a:latin typeface="Cambria" panose="02040503050406030204" pitchFamily="18" charset="0"/>
              </a:rPr>
              <a:t>тг</a:t>
            </a:r>
            <a:r>
              <a:rPr lang="ru-RU" sz="968" i="1" dirty="0">
                <a:solidFill>
                  <a:srgbClr val="002060"/>
                </a:solidFill>
                <a:latin typeface="Cambria" panose="02040503050406030204" pitchFamily="18" charset="0"/>
              </a:rPr>
              <a:t>.</a:t>
            </a:r>
            <a:endParaRPr lang="x-none" sz="968" i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115" name="Прямоугольник: скругленные углы 143">
            <a:extLst>
              <a:ext uri="{FF2B5EF4-FFF2-40B4-BE49-F238E27FC236}">
                <a16:creationId xmlns:a16="http://schemas.microsoft.com/office/drawing/2014/main" id="{5F5C7176-5D95-43CD-86D3-8DD475005C92}"/>
              </a:ext>
            </a:extLst>
          </p:cNvPr>
          <p:cNvSpPr/>
          <p:nvPr/>
        </p:nvSpPr>
        <p:spPr>
          <a:xfrm>
            <a:off x="5394289" y="1766562"/>
            <a:ext cx="1277920" cy="581128"/>
          </a:xfrm>
          <a:prstGeom prst="round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129"/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782A4C9F-D967-4B49-A1C0-C66B457F1C8C}"/>
              </a:ext>
            </a:extLst>
          </p:cNvPr>
          <p:cNvSpPr txBox="1"/>
          <p:nvPr/>
        </p:nvSpPr>
        <p:spPr>
          <a:xfrm>
            <a:off x="5618341" y="1917655"/>
            <a:ext cx="870700" cy="402546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 defTabSz="73728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ko-KR" sz="2016" b="1" dirty="0">
                <a:solidFill>
                  <a:srgbClr val="00B050"/>
                </a:solidFill>
                <a:latin typeface="Cambria" panose="02040503050406030204" pitchFamily="18" charset="0"/>
                <a:ea typeface="Arial Unicode MS"/>
                <a:cs typeface="Arial" pitchFamily="34" charset="0"/>
              </a:rPr>
              <a:t>1 353</a:t>
            </a:r>
            <a:endParaRPr lang="ko-KR" altLang="en-US" sz="2016" b="1" dirty="0">
              <a:solidFill>
                <a:srgbClr val="00B050"/>
              </a:solidFill>
              <a:latin typeface="Cambria" panose="02040503050406030204" pitchFamily="18" charset="0"/>
              <a:ea typeface="Arial Unicode MS"/>
              <a:cs typeface="Arial" pitchFamily="34" charset="0"/>
            </a:endParaRP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E69C80B7-92E8-4F21-B82B-EF3CD0C4EC8B}"/>
              </a:ext>
            </a:extLst>
          </p:cNvPr>
          <p:cNvSpPr txBox="1"/>
          <p:nvPr/>
        </p:nvSpPr>
        <p:spPr>
          <a:xfrm>
            <a:off x="5433772" y="1599895"/>
            <a:ext cx="1231427" cy="37035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129" b="1" dirty="0">
                <a:solidFill>
                  <a:srgbClr val="002060"/>
                </a:solidFill>
                <a:latin typeface="Cambria" panose="02040503050406030204" pitchFamily="18" charset="0"/>
              </a:rPr>
              <a:t>Рабочие места </a:t>
            </a:r>
          </a:p>
          <a:p>
            <a:pPr algn="ctr">
              <a:lnSpc>
                <a:spcPct val="80000"/>
              </a:lnSpc>
            </a:pPr>
            <a:r>
              <a:rPr lang="ru-RU" sz="1129" dirty="0">
                <a:solidFill>
                  <a:srgbClr val="002060"/>
                </a:solidFill>
                <a:latin typeface="Cambria" panose="02040503050406030204" pitchFamily="18" charset="0"/>
              </a:rPr>
              <a:t>(постоянные)</a:t>
            </a:r>
            <a:endParaRPr lang="x-none" sz="1129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118" name="Прямоугольник: скругленные углы 152">
            <a:extLst>
              <a:ext uri="{FF2B5EF4-FFF2-40B4-BE49-F238E27FC236}">
                <a16:creationId xmlns:a16="http://schemas.microsoft.com/office/drawing/2014/main" id="{0DEB0445-75BD-4FBF-9BFC-3662F9FC114C}"/>
              </a:ext>
            </a:extLst>
          </p:cNvPr>
          <p:cNvSpPr/>
          <p:nvPr/>
        </p:nvSpPr>
        <p:spPr>
          <a:xfrm>
            <a:off x="6827088" y="1766562"/>
            <a:ext cx="1452141" cy="581128"/>
          </a:xfrm>
          <a:prstGeom prst="round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129"/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94481FE9-3114-4C13-A080-3DB1B23353D6}"/>
              </a:ext>
            </a:extLst>
          </p:cNvPr>
          <p:cNvSpPr txBox="1"/>
          <p:nvPr/>
        </p:nvSpPr>
        <p:spPr>
          <a:xfrm>
            <a:off x="7056166" y="1935611"/>
            <a:ext cx="1097241" cy="402546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 defTabSz="73728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ko-KR" sz="2016" b="1" dirty="0">
                <a:solidFill>
                  <a:srgbClr val="00B050"/>
                </a:solidFill>
                <a:latin typeface="Cambria" panose="02040503050406030204" pitchFamily="18" charset="0"/>
                <a:ea typeface="Arial Unicode MS"/>
                <a:cs typeface="Arial" pitchFamily="34" charset="0"/>
              </a:rPr>
              <a:t>57,741</a:t>
            </a:r>
            <a:endParaRPr lang="ko-KR" altLang="en-US" sz="2016" b="1" dirty="0">
              <a:solidFill>
                <a:srgbClr val="00B050"/>
              </a:solidFill>
              <a:latin typeface="Cambria" panose="02040503050406030204" pitchFamily="18" charset="0"/>
              <a:ea typeface="Arial Unicode MS"/>
              <a:cs typeface="Arial" pitchFamily="34" charset="0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A2CF8FD3-D4BA-4EF8-AC83-5A2D6D893808}"/>
              </a:ext>
            </a:extLst>
          </p:cNvPr>
          <p:cNvSpPr txBox="1"/>
          <p:nvPr/>
        </p:nvSpPr>
        <p:spPr>
          <a:xfrm>
            <a:off x="6950971" y="1570901"/>
            <a:ext cx="1148071" cy="37035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129" b="1" dirty="0">
                <a:solidFill>
                  <a:srgbClr val="002060"/>
                </a:solidFill>
                <a:latin typeface="Cambria" panose="02040503050406030204" pitchFamily="18" charset="0"/>
              </a:rPr>
              <a:t>Объем </a:t>
            </a:r>
          </a:p>
          <a:p>
            <a:pPr algn="ctr">
              <a:lnSpc>
                <a:spcPct val="80000"/>
              </a:lnSpc>
            </a:pPr>
            <a:r>
              <a:rPr lang="ru-RU" sz="1129" b="1" dirty="0">
                <a:solidFill>
                  <a:srgbClr val="002060"/>
                </a:solidFill>
                <a:latin typeface="Cambria" panose="02040503050406030204" pitchFamily="18" charset="0"/>
              </a:rPr>
              <a:t>производства</a:t>
            </a:r>
            <a:endParaRPr lang="x-none" sz="1129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0CD69E0E-1536-409B-8FFD-48B6EF75630B}"/>
              </a:ext>
            </a:extLst>
          </p:cNvPr>
          <p:cNvSpPr txBox="1"/>
          <p:nvPr/>
        </p:nvSpPr>
        <p:spPr>
          <a:xfrm>
            <a:off x="7206073" y="2355694"/>
            <a:ext cx="723275" cy="2412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68" i="1" dirty="0">
                <a:solidFill>
                  <a:srgbClr val="002060"/>
                </a:solidFill>
                <a:latin typeface="Cambria" panose="02040503050406030204" pitchFamily="18" charset="0"/>
              </a:rPr>
              <a:t>млрд.  </a:t>
            </a:r>
            <a:r>
              <a:rPr lang="ru-RU" sz="968" i="1" dirty="0" err="1">
                <a:solidFill>
                  <a:srgbClr val="002060"/>
                </a:solidFill>
                <a:latin typeface="Cambria" panose="02040503050406030204" pitchFamily="18" charset="0"/>
              </a:rPr>
              <a:t>тг</a:t>
            </a:r>
            <a:r>
              <a:rPr lang="ru-RU" sz="968" i="1" dirty="0">
                <a:solidFill>
                  <a:srgbClr val="002060"/>
                </a:solidFill>
                <a:latin typeface="Cambria" panose="02040503050406030204" pitchFamily="18" charset="0"/>
              </a:rPr>
              <a:t>.</a:t>
            </a:r>
            <a:endParaRPr lang="x-none" sz="968" i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3B29E53D-53FE-4C7D-8873-A5C53B2F15CB}"/>
              </a:ext>
            </a:extLst>
          </p:cNvPr>
          <p:cNvSpPr txBox="1"/>
          <p:nvPr/>
        </p:nvSpPr>
        <p:spPr>
          <a:xfrm>
            <a:off x="289158" y="1546314"/>
            <a:ext cx="1437978" cy="37035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129" b="1" dirty="0">
                <a:solidFill>
                  <a:srgbClr val="002060"/>
                </a:solidFill>
                <a:latin typeface="Cambria" panose="02040503050406030204" pitchFamily="18" charset="0"/>
              </a:rPr>
              <a:t>Кол-во проектов/</a:t>
            </a:r>
          </a:p>
          <a:p>
            <a:pPr algn="ctr">
              <a:lnSpc>
                <a:spcPct val="80000"/>
              </a:lnSpc>
            </a:pPr>
            <a:r>
              <a:rPr lang="ru-RU" sz="1129" b="1" dirty="0">
                <a:solidFill>
                  <a:srgbClr val="002060"/>
                </a:solidFill>
                <a:latin typeface="Cambria" panose="02040503050406030204" pitchFamily="18" charset="0"/>
              </a:rPr>
              <a:t>участников СЭЗ</a:t>
            </a:r>
            <a:endParaRPr lang="x-none" sz="1129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127" name="Прямоугольник: скругленные углы 127">
            <a:extLst>
              <a:ext uri="{FF2B5EF4-FFF2-40B4-BE49-F238E27FC236}">
                <a16:creationId xmlns:a16="http://schemas.microsoft.com/office/drawing/2014/main" id="{97DCCCC8-2AE4-44DF-8943-14D5F36473AD}"/>
              </a:ext>
            </a:extLst>
          </p:cNvPr>
          <p:cNvSpPr/>
          <p:nvPr/>
        </p:nvSpPr>
        <p:spPr>
          <a:xfrm>
            <a:off x="8433880" y="1766562"/>
            <a:ext cx="1296383" cy="581128"/>
          </a:xfrm>
          <a:prstGeom prst="round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129"/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D5312CD4-0EE6-4497-9237-61711CE2ECEF}"/>
              </a:ext>
            </a:extLst>
          </p:cNvPr>
          <p:cNvSpPr txBox="1"/>
          <p:nvPr/>
        </p:nvSpPr>
        <p:spPr>
          <a:xfrm>
            <a:off x="8554997" y="1928114"/>
            <a:ext cx="1138982" cy="402546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ru-RU" sz="2016" b="1" dirty="0">
                <a:solidFill>
                  <a:srgbClr val="00B050"/>
                </a:solidFill>
                <a:latin typeface="Cambria" panose="02040503050406030204" pitchFamily="18" charset="0"/>
                <a:ea typeface="Arial Unicode MS"/>
                <a:cs typeface="Arial" pitchFamily="34" charset="0"/>
              </a:rPr>
              <a:t> 12,592</a:t>
            </a:r>
            <a:endParaRPr lang="ko-KR" altLang="en-US" sz="2016" b="1" dirty="0">
              <a:solidFill>
                <a:srgbClr val="00B050"/>
              </a:solidFill>
              <a:latin typeface="Cambria" panose="02040503050406030204" pitchFamily="18" charset="0"/>
              <a:ea typeface="Arial Unicode MS"/>
              <a:cs typeface="Arial" pitchFamily="34" charset="0"/>
            </a:endParaRP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DD8666F5-3559-4A5A-8625-33D3D58B29E7}"/>
              </a:ext>
            </a:extLst>
          </p:cNvPr>
          <p:cNvSpPr txBox="1"/>
          <p:nvPr/>
        </p:nvSpPr>
        <p:spPr>
          <a:xfrm>
            <a:off x="8600978" y="1531868"/>
            <a:ext cx="1024640" cy="50937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129" b="1" dirty="0">
                <a:solidFill>
                  <a:srgbClr val="002060"/>
                </a:solidFill>
                <a:latin typeface="Cambria" panose="02040503050406030204" pitchFamily="18" charset="0"/>
              </a:rPr>
              <a:t>Объем </a:t>
            </a:r>
          </a:p>
          <a:p>
            <a:pPr algn="ctr">
              <a:lnSpc>
                <a:spcPct val="80000"/>
              </a:lnSpc>
            </a:pPr>
            <a:r>
              <a:rPr lang="ru-RU" sz="1129" b="1" dirty="0">
                <a:solidFill>
                  <a:srgbClr val="002060"/>
                </a:solidFill>
                <a:latin typeface="Cambria" panose="02040503050406030204" pitchFamily="18" charset="0"/>
              </a:rPr>
              <a:t>налоговых </a:t>
            </a:r>
          </a:p>
          <a:p>
            <a:pPr algn="ctr">
              <a:lnSpc>
                <a:spcPct val="80000"/>
              </a:lnSpc>
            </a:pPr>
            <a:r>
              <a:rPr lang="ru-RU" sz="1129" b="1" dirty="0">
                <a:solidFill>
                  <a:srgbClr val="002060"/>
                </a:solidFill>
                <a:latin typeface="Cambria" panose="02040503050406030204" pitchFamily="18" charset="0"/>
              </a:rPr>
              <a:t>отчислений</a:t>
            </a:r>
            <a:endParaRPr lang="x-none" sz="1129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39F27A66-3DC0-4A09-A5D9-70C7B253A907}"/>
              </a:ext>
            </a:extLst>
          </p:cNvPr>
          <p:cNvSpPr txBox="1"/>
          <p:nvPr/>
        </p:nvSpPr>
        <p:spPr>
          <a:xfrm>
            <a:off x="8846354" y="2346798"/>
            <a:ext cx="696024" cy="2412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68" i="1" dirty="0">
                <a:solidFill>
                  <a:srgbClr val="002060"/>
                </a:solidFill>
                <a:latin typeface="Cambria" panose="02040503050406030204" pitchFamily="18" charset="0"/>
              </a:rPr>
              <a:t>млрд. </a:t>
            </a:r>
            <a:r>
              <a:rPr lang="ru-RU" sz="968" i="1" dirty="0" err="1">
                <a:solidFill>
                  <a:srgbClr val="002060"/>
                </a:solidFill>
                <a:latin typeface="Cambria" panose="02040503050406030204" pitchFamily="18" charset="0"/>
              </a:rPr>
              <a:t>тг</a:t>
            </a:r>
            <a:r>
              <a:rPr lang="ru-RU" sz="968" i="1" dirty="0">
                <a:solidFill>
                  <a:srgbClr val="002060"/>
                </a:solidFill>
                <a:latin typeface="Cambria" panose="02040503050406030204" pitchFamily="18" charset="0"/>
              </a:rPr>
              <a:t>.</a:t>
            </a:r>
            <a:endParaRPr lang="x-none" sz="968" i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0746359-69A4-414B-9185-80A3849298AF}"/>
              </a:ext>
            </a:extLst>
          </p:cNvPr>
          <p:cNvSpPr txBox="1"/>
          <p:nvPr/>
        </p:nvSpPr>
        <p:spPr>
          <a:xfrm>
            <a:off x="416417" y="2941527"/>
            <a:ext cx="8905159" cy="2672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29" b="1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ПРИВЛЕЧЕНО за 2023г. :</a:t>
            </a:r>
          </a:p>
          <a:p>
            <a:r>
              <a:rPr lang="ru-RU" sz="1129" b="1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4 </a:t>
            </a:r>
            <a:r>
              <a:rPr lang="kk-KZ" sz="1129" b="1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участника СЭЗ</a:t>
            </a:r>
            <a:r>
              <a:rPr lang="en-US" sz="1209" b="1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  <a:endParaRPr lang="kk-KZ" sz="1209" b="1" i="1" dirty="0">
              <a:solidFill>
                <a:srgbClr val="002060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230400" indent="-230400" algn="just">
              <a:buFont typeface="Wingdings" panose="05000000000000000000" pitchFamily="2" charset="2"/>
              <a:buChar char="ü"/>
            </a:pPr>
            <a:r>
              <a:rPr lang="ru-RU" sz="1209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ТОО «</a:t>
            </a:r>
            <a:r>
              <a:rPr lang="ru-RU" sz="1209" i="1" dirty="0" err="1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Интаго</a:t>
            </a:r>
            <a:r>
              <a:rPr lang="ru-RU" sz="1209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-Казахстан» - </a:t>
            </a:r>
            <a:r>
              <a:rPr lang="kk-KZ" sz="1209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производство нетканых геосинтетических материалов</a:t>
            </a:r>
            <a:endParaRPr lang="ru-RU" sz="1209" i="1" dirty="0">
              <a:solidFill>
                <a:srgbClr val="002060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230400" indent="-230400" algn="just">
              <a:buFont typeface="Wingdings" panose="05000000000000000000" pitchFamily="2" charset="2"/>
              <a:buChar char="ü"/>
            </a:pPr>
            <a:r>
              <a:rPr lang="ru-RU" sz="1209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ТОО «</a:t>
            </a:r>
            <a:r>
              <a:rPr lang="fr-FR" sz="1209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Berik polytex»</a:t>
            </a:r>
            <a:r>
              <a:rPr lang="ru-RU" sz="1209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- </a:t>
            </a:r>
            <a:r>
              <a:rPr lang="kk-KZ" sz="1209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производство мультифиламентной нити </a:t>
            </a:r>
          </a:p>
          <a:p>
            <a:pPr marL="230400" indent="-230400" algn="just">
              <a:buFont typeface="Wingdings" panose="05000000000000000000" pitchFamily="2" charset="2"/>
              <a:buChar char="ü"/>
            </a:pPr>
            <a:r>
              <a:rPr lang="ru-RU" sz="1209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ТОО «</a:t>
            </a:r>
            <a:r>
              <a:rPr lang="fr-FR" sz="1209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ART PLASTIC»</a:t>
            </a:r>
            <a:r>
              <a:rPr lang="ru-RU" sz="1209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- </a:t>
            </a:r>
            <a:r>
              <a:rPr lang="kk-KZ" sz="1209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производство пластиковых поддонов</a:t>
            </a:r>
            <a:endParaRPr lang="ru-RU" sz="1209" i="1" dirty="0">
              <a:solidFill>
                <a:srgbClr val="002060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230400" indent="-230400" algn="just">
              <a:buFont typeface="Wingdings" panose="05000000000000000000" pitchFamily="2" charset="2"/>
              <a:buChar char="ü"/>
            </a:pPr>
            <a:r>
              <a:rPr lang="ru-RU" sz="1209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ТОО «</a:t>
            </a:r>
            <a:r>
              <a:rPr lang="fr-FR" sz="1209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PP&amp;PET MANUFACTURING»</a:t>
            </a:r>
            <a:r>
              <a:rPr lang="ru-RU" sz="1209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- производство нити из полипропилена (ПП), полиэтилентерефталата (ПЭТ) и полиэтилена (ПЭ) </a:t>
            </a:r>
            <a:endParaRPr lang="kk-KZ" sz="1209" i="1" dirty="0">
              <a:solidFill>
                <a:srgbClr val="002060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kk-KZ" sz="403" i="1" dirty="0">
              <a:solidFill>
                <a:srgbClr val="002060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kk-KZ" sz="403" i="1" dirty="0">
              <a:solidFill>
                <a:srgbClr val="002060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ru-RU" sz="1129" b="1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 лица, осуществляющих вспомогательный вид деятельности</a:t>
            </a:r>
            <a:r>
              <a:rPr lang="en-US" sz="1129" b="1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  <a:endParaRPr lang="ru-RU" sz="1129" b="1" i="1" dirty="0">
              <a:solidFill>
                <a:srgbClr val="002060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230400" indent="-230400" algn="just">
              <a:buFont typeface="Wingdings" panose="05000000000000000000" pitchFamily="2" charset="2"/>
              <a:buChar char="ü"/>
            </a:pPr>
            <a:r>
              <a:rPr lang="kk-KZ" sz="1209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АО «</a:t>
            </a:r>
            <a:r>
              <a:rPr lang="fr-FR" sz="1209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Jusan Mobile»</a:t>
            </a:r>
            <a:r>
              <a:rPr lang="ru-RU" sz="1209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(прокладка волокно-оптического кабеля) - оказание медицинских услуг участникам СЭЗ</a:t>
            </a:r>
          </a:p>
          <a:p>
            <a:pPr marL="230400" indent="-230400" algn="just">
              <a:buFont typeface="Wingdings" panose="05000000000000000000" pitchFamily="2" charset="2"/>
              <a:buChar char="ü"/>
            </a:pPr>
            <a:r>
              <a:rPr lang="ru-RU" sz="1209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ТОО «</a:t>
            </a:r>
            <a:r>
              <a:rPr lang="ru-RU" sz="1209" i="1" dirty="0" err="1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Нефтестройсервис</a:t>
            </a:r>
            <a:r>
              <a:rPr lang="ru-RU" sz="1209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ЛТД» (строительство автомобильной заправочной станции, реконструкция ж/д пути, удлинение ж/д пути) - развитие ж/д пути и заправочной станции.</a:t>
            </a:r>
          </a:p>
          <a:p>
            <a:pPr marL="230400" indent="-230400" algn="just">
              <a:buFont typeface="Wingdings" panose="05000000000000000000" pitchFamily="2" charset="2"/>
              <a:buChar char="ü"/>
            </a:pPr>
            <a:r>
              <a:rPr lang="ru-RU" sz="1209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ТОО «</a:t>
            </a:r>
            <a:r>
              <a:rPr lang="en-US" sz="1209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ARA STROY SERVICE</a:t>
            </a:r>
            <a:r>
              <a:rPr lang="ru-RU" sz="1209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» (строительство ремонтно-строительного цеха) - оказание медицинских услуг участникам СЭЗ</a:t>
            </a:r>
          </a:p>
          <a:p>
            <a:pPr marL="230400" indent="-230400" algn="just">
              <a:buFont typeface="Wingdings" panose="05000000000000000000" pitchFamily="2" charset="2"/>
              <a:buChar char="ü"/>
            </a:pPr>
            <a:endParaRPr lang="en-US" sz="1209" i="1" dirty="0">
              <a:solidFill>
                <a:srgbClr val="002060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138240" indent="-138240">
              <a:buFont typeface="Wingdings" panose="05000000000000000000" pitchFamily="2" charset="2"/>
              <a:buChar char="ü"/>
            </a:pPr>
            <a:endParaRPr lang="kk-KZ" sz="403" i="1" dirty="0">
              <a:solidFill>
                <a:srgbClr val="002060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4330F039-3154-10B7-C850-C9640EA02FD1}"/>
              </a:ext>
            </a:extLst>
          </p:cNvPr>
          <p:cNvCxnSpPr>
            <a:cxnSpLocks/>
          </p:cNvCxnSpPr>
          <p:nvPr/>
        </p:nvCxnSpPr>
        <p:spPr>
          <a:xfrm>
            <a:off x="743906" y="1210926"/>
            <a:ext cx="8482401" cy="0"/>
          </a:xfrm>
          <a:prstGeom prst="line">
            <a:avLst/>
          </a:prstGeom>
          <a:ln w="28575">
            <a:solidFill>
              <a:srgbClr val="3575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http://www.nipt.kz/templates/Default/images/logo.png">
            <a:extLst>
              <a:ext uri="{FF2B5EF4-FFF2-40B4-BE49-F238E27FC236}">
                <a16:creationId xmlns:a16="http://schemas.microsoft.com/office/drawing/2014/main" id="{32F67C48-D20D-9AA5-488B-5877D55479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95" y="664369"/>
            <a:ext cx="555351" cy="887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0B71039-AB75-9E15-5D78-8CA0B81AFFC2}"/>
              </a:ext>
            </a:extLst>
          </p:cNvPr>
          <p:cNvSpPr txBox="1"/>
          <p:nvPr/>
        </p:nvSpPr>
        <p:spPr>
          <a:xfrm>
            <a:off x="660225" y="1225391"/>
            <a:ext cx="4916329" cy="3155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51" b="1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ПОКАЗАТЕЛИ ЗА </a:t>
            </a:r>
            <a:r>
              <a:rPr lang="ru-RU" sz="1129" b="1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2023 ГОД</a:t>
            </a:r>
            <a:r>
              <a:rPr lang="ru-RU" sz="1451" b="1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  <a:endParaRPr lang="en-US" sz="1451" b="1" i="1" dirty="0">
              <a:solidFill>
                <a:srgbClr val="002060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0" name="Заголовок 7">
            <a:extLst>
              <a:ext uri="{FF2B5EF4-FFF2-40B4-BE49-F238E27FC236}">
                <a16:creationId xmlns:a16="http://schemas.microsoft.com/office/drawing/2014/main" id="{840D3731-AC4B-CA95-8A2C-1FC84CB73B07}"/>
              </a:ext>
            </a:extLst>
          </p:cNvPr>
          <p:cNvSpPr txBox="1">
            <a:spLocks/>
          </p:cNvSpPr>
          <p:nvPr/>
        </p:nvSpPr>
        <p:spPr>
          <a:xfrm>
            <a:off x="681946" y="870756"/>
            <a:ext cx="8384836" cy="37885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51" b="1" dirty="0">
                <a:solidFill>
                  <a:srgbClr val="35759D"/>
                </a:solidFill>
                <a:latin typeface="Cambria" panose="02040503050406030204" pitchFamily="18" charset="0"/>
                <a:ea typeface="+mn-ea"/>
                <a:cs typeface="Arial" pitchFamily="34" charset="0"/>
              </a:rPr>
              <a:t>ОСНОВНЫЕ ПОКАЗАТЕЛИ СЭЗ </a:t>
            </a:r>
          </a:p>
        </p:txBody>
      </p:sp>
      <p:sp>
        <p:nvSpPr>
          <p:cNvPr id="3" name="Прямоугольник: скругленные углы 14">
            <a:extLst>
              <a:ext uri="{FF2B5EF4-FFF2-40B4-BE49-F238E27FC236}">
                <a16:creationId xmlns:a16="http://schemas.microsoft.com/office/drawing/2014/main" id="{250EAED1-D41A-A319-6245-554C1E1A5FF1}"/>
              </a:ext>
            </a:extLst>
          </p:cNvPr>
          <p:cNvSpPr/>
          <p:nvPr/>
        </p:nvSpPr>
        <p:spPr>
          <a:xfrm>
            <a:off x="2032114" y="1759752"/>
            <a:ext cx="1753364" cy="581128"/>
          </a:xfrm>
          <a:prstGeom prst="round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129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DF6C33-F4D3-03D4-3A18-64E2704F65EC}"/>
              </a:ext>
            </a:extLst>
          </p:cNvPr>
          <p:cNvSpPr txBox="1"/>
          <p:nvPr/>
        </p:nvSpPr>
        <p:spPr>
          <a:xfrm>
            <a:off x="2419823" y="1943301"/>
            <a:ext cx="961443" cy="402546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ru-RU" altLang="ko-KR" sz="2016" b="1" dirty="0">
                <a:solidFill>
                  <a:srgbClr val="00B050"/>
                </a:solidFill>
                <a:latin typeface="Cambria" panose="02040503050406030204" pitchFamily="18" charset="0"/>
                <a:cs typeface="Arial" pitchFamily="34" charset="0"/>
              </a:rPr>
              <a:t>8</a:t>
            </a:r>
            <a:endParaRPr lang="ko-KR" altLang="en-US" sz="2016" b="1" dirty="0">
              <a:solidFill>
                <a:srgbClr val="00B050"/>
              </a:solidFill>
              <a:latin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2FFF12A-7FC0-EB9C-E1D5-9B3E038C20D0}"/>
              </a:ext>
            </a:extLst>
          </p:cNvPr>
          <p:cNvSpPr txBox="1"/>
          <p:nvPr/>
        </p:nvSpPr>
        <p:spPr>
          <a:xfrm>
            <a:off x="2221358" y="1534029"/>
            <a:ext cx="1437978" cy="5093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129" b="1" dirty="0">
                <a:solidFill>
                  <a:srgbClr val="002060"/>
                </a:solidFill>
                <a:latin typeface="Cambria" panose="02040503050406030204" pitchFamily="18" charset="0"/>
              </a:rPr>
              <a:t>Кол-во лиц/</a:t>
            </a:r>
          </a:p>
          <a:p>
            <a:pPr algn="ctr">
              <a:lnSpc>
                <a:spcPct val="80000"/>
              </a:lnSpc>
            </a:pPr>
            <a:r>
              <a:rPr lang="ru-RU" sz="1129" b="1" dirty="0">
                <a:solidFill>
                  <a:srgbClr val="002060"/>
                </a:solidFill>
                <a:latin typeface="Cambria" panose="02040503050406030204" pitchFamily="18" charset="0"/>
              </a:rPr>
              <a:t>вспомогательный вид деятельности</a:t>
            </a:r>
            <a:endParaRPr lang="x-none" sz="1129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7C2E9B15-DA9C-B04C-C4D0-962D5C72B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512862" y="5909436"/>
            <a:ext cx="2211705" cy="294382"/>
          </a:xfrm>
        </p:spPr>
        <p:txBody>
          <a:bodyPr/>
          <a:lstStyle/>
          <a:p>
            <a:fld id="{8A7BA05B-0276-4C38-A94C-1BD4E3826457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815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412750" y="982663"/>
            <a:ext cx="8788400" cy="525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47663" indent="-171450" algn="just" fontAlgn="ctr">
              <a:buFontTx/>
              <a:buChar char="-"/>
              <a:defRPr/>
            </a:pPr>
            <a:endParaRPr lang="ru-RU" sz="12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1098476" y="332656"/>
            <a:ext cx="8631238" cy="402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9pPr>
          </a:lstStyle>
          <a:p>
            <a:pPr eaLnBrk="1" hangingPunct="1"/>
            <a:r>
              <a:rPr lang="ru-RU" altLang="ru-RU" sz="2000" b="1" dirty="0">
                <a:solidFill>
                  <a:srgbClr val="003366"/>
                </a:solidFill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Информация об акционерах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66" y="98472"/>
            <a:ext cx="563386" cy="852394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491276" y="1087690"/>
            <a:ext cx="8678738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0050" lvl="0" indent="-400050" algn="just">
              <a:spcAft>
                <a:spcPts val="600"/>
              </a:spcAft>
            </a:pPr>
            <a:endParaRPr lang="ru-RU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lvl="0" indent="-400050" algn="just">
              <a:spcAft>
                <a:spcPts val="600"/>
              </a:spcAft>
            </a:pPr>
            <a:endParaRPr lang="ru-RU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lvl="0" indent="-400050" algn="just">
              <a:spcAft>
                <a:spcPts val="600"/>
              </a:spcAft>
            </a:pPr>
            <a:endParaRPr lang="ru-RU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lvl="0" indent="-400050" algn="just">
              <a:spcAft>
                <a:spcPts val="600"/>
              </a:spcAft>
            </a:pPr>
            <a:endParaRPr lang="ru-RU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lvl="0" indent="-400050" algn="just">
              <a:spcAft>
                <a:spcPts val="600"/>
              </a:spcAft>
              <a:buFontTx/>
              <a:buAutoNum type="romanUcPeriod"/>
            </a:pPr>
            <a:endParaRPr lang="en-US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lvl="0" indent="-400050" algn="just">
              <a:spcAft>
                <a:spcPts val="600"/>
              </a:spcAft>
            </a:pPr>
            <a:endParaRPr lang="en-US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lvl="0" indent="-400050" algn="just">
              <a:spcAft>
                <a:spcPts val="600"/>
              </a:spcAft>
            </a:pPr>
            <a:endParaRPr lang="ru-RU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6F45500E-0FCB-88E1-B4C8-F5A07A7AD1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4880094"/>
              </p:ext>
            </p:extLst>
          </p:nvPr>
        </p:nvGraphicFramePr>
        <p:xfrm>
          <a:off x="388726" y="1192718"/>
          <a:ext cx="6758419" cy="2492991"/>
        </p:xfrm>
        <a:graphic>
          <a:graphicData uri="http://schemas.openxmlformats.org/drawingml/2006/table">
            <a:tbl>
              <a:tblPr/>
              <a:tblGrid>
                <a:gridCol w="804904">
                  <a:extLst>
                    <a:ext uri="{9D8B030D-6E8A-4147-A177-3AD203B41FA5}">
                      <a16:colId xmlns:a16="http://schemas.microsoft.com/office/drawing/2014/main" val="3000789985"/>
                    </a:ext>
                  </a:extLst>
                </a:gridCol>
                <a:gridCol w="721638">
                  <a:extLst>
                    <a:ext uri="{9D8B030D-6E8A-4147-A177-3AD203B41FA5}">
                      <a16:colId xmlns:a16="http://schemas.microsoft.com/office/drawing/2014/main" val="774481058"/>
                    </a:ext>
                  </a:extLst>
                </a:gridCol>
                <a:gridCol w="738985">
                  <a:extLst>
                    <a:ext uri="{9D8B030D-6E8A-4147-A177-3AD203B41FA5}">
                      <a16:colId xmlns:a16="http://schemas.microsoft.com/office/drawing/2014/main" val="1050166190"/>
                    </a:ext>
                  </a:extLst>
                </a:gridCol>
                <a:gridCol w="1054702">
                  <a:extLst>
                    <a:ext uri="{9D8B030D-6E8A-4147-A177-3AD203B41FA5}">
                      <a16:colId xmlns:a16="http://schemas.microsoft.com/office/drawing/2014/main" val="2059329403"/>
                    </a:ext>
                  </a:extLst>
                </a:gridCol>
                <a:gridCol w="1054702">
                  <a:extLst>
                    <a:ext uri="{9D8B030D-6E8A-4147-A177-3AD203B41FA5}">
                      <a16:colId xmlns:a16="http://schemas.microsoft.com/office/drawing/2014/main" val="78193079"/>
                    </a:ext>
                  </a:extLst>
                </a:gridCol>
                <a:gridCol w="1332255">
                  <a:extLst>
                    <a:ext uri="{9D8B030D-6E8A-4147-A177-3AD203B41FA5}">
                      <a16:colId xmlns:a16="http://schemas.microsoft.com/office/drawing/2014/main" val="158802669"/>
                    </a:ext>
                  </a:extLst>
                </a:gridCol>
                <a:gridCol w="1051233">
                  <a:extLst>
                    <a:ext uri="{9D8B030D-6E8A-4147-A177-3AD203B41FA5}">
                      <a16:colId xmlns:a16="http://schemas.microsoft.com/office/drawing/2014/main" val="457642883"/>
                    </a:ext>
                  </a:extLst>
                </a:gridCol>
              </a:tblGrid>
              <a:tr h="23476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Дата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 размещаемых акций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Всего кол-во размещенных акций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Доля акционера, тыс. тг.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Доля акционера, 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7771309"/>
                  </a:ext>
                </a:extLst>
              </a:tr>
              <a:tr h="8496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КГИП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ТОО 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KUS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КГИП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ТОО 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KUS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3504875"/>
                  </a:ext>
                </a:extLst>
              </a:tr>
              <a:tr h="70429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23.06.202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50 000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8 619 343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6 598 889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2 020 454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76,56%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23,44%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3252170"/>
                  </a:ext>
                </a:extLst>
              </a:tr>
              <a:tr h="70429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10.11.202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50 000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69 343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6 598 889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2 170 454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5,25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24,75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04384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5613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412750" y="982663"/>
            <a:ext cx="8788400" cy="525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47663" indent="-171450" algn="just" fontAlgn="ctr">
              <a:buFontTx/>
              <a:buChar char="-"/>
              <a:defRPr/>
            </a:pPr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684632" y="436997"/>
            <a:ext cx="8739187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9pPr>
          </a:lstStyle>
          <a:p>
            <a:pPr algn="ctr" eaLnBrk="1" hangingPunct="1"/>
            <a:r>
              <a:rPr lang="ru-RU" altLang="ru-RU" sz="2000" b="1" dirty="0">
                <a:solidFill>
                  <a:srgbClr val="003366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Результаты операционной деятельности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07" y="180734"/>
            <a:ext cx="577193" cy="852394"/>
          </a:xfrm>
          <a:prstGeom prst="rect">
            <a:avLst/>
          </a:prstGeom>
          <a:noFill/>
        </p:spPr>
      </p:pic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9863E551-7C35-DBFD-332F-60559FFC10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6737300"/>
              </p:ext>
            </p:extLst>
          </p:nvPr>
        </p:nvGraphicFramePr>
        <p:xfrm>
          <a:off x="522412" y="1412776"/>
          <a:ext cx="8678739" cy="4569717"/>
        </p:xfrm>
        <a:graphic>
          <a:graphicData uri="http://schemas.openxmlformats.org/drawingml/2006/table">
            <a:tbl>
              <a:tblPr/>
              <a:tblGrid>
                <a:gridCol w="2471963">
                  <a:extLst>
                    <a:ext uri="{9D8B030D-6E8A-4147-A177-3AD203B41FA5}">
                      <a16:colId xmlns:a16="http://schemas.microsoft.com/office/drawing/2014/main" val="732007248"/>
                    </a:ext>
                  </a:extLst>
                </a:gridCol>
                <a:gridCol w="1249415">
                  <a:extLst>
                    <a:ext uri="{9D8B030D-6E8A-4147-A177-3AD203B41FA5}">
                      <a16:colId xmlns:a16="http://schemas.microsoft.com/office/drawing/2014/main" val="2522133244"/>
                    </a:ext>
                  </a:extLst>
                </a:gridCol>
                <a:gridCol w="1195678">
                  <a:extLst>
                    <a:ext uri="{9D8B030D-6E8A-4147-A177-3AD203B41FA5}">
                      <a16:colId xmlns:a16="http://schemas.microsoft.com/office/drawing/2014/main" val="3938069782"/>
                    </a:ext>
                  </a:extLst>
                </a:gridCol>
                <a:gridCol w="1356893">
                  <a:extLst>
                    <a:ext uri="{9D8B030D-6E8A-4147-A177-3AD203B41FA5}">
                      <a16:colId xmlns:a16="http://schemas.microsoft.com/office/drawing/2014/main" val="2319566083"/>
                    </a:ext>
                  </a:extLst>
                </a:gridCol>
                <a:gridCol w="1356893">
                  <a:extLst>
                    <a:ext uri="{9D8B030D-6E8A-4147-A177-3AD203B41FA5}">
                      <a16:colId xmlns:a16="http://schemas.microsoft.com/office/drawing/2014/main" val="407076146"/>
                    </a:ext>
                  </a:extLst>
                </a:gridCol>
                <a:gridCol w="1047897">
                  <a:extLst>
                    <a:ext uri="{9D8B030D-6E8A-4147-A177-3AD203B41FA5}">
                      <a16:colId xmlns:a16="http://schemas.microsoft.com/office/drawing/2014/main" val="332838519"/>
                    </a:ext>
                  </a:extLst>
                </a:gridCol>
              </a:tblGrid>
              <a:tr h="285607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4523632"/>
                  </a:ext>
                </a:extLst>
              </a:tr>
              <a:tr h="560230">
                <a:tc v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уточнение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+/-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6821358"/>
                  </a:ext>
                </a:extLst>
              </a:tr>
              <a:tr h="28560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Общие доходы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113 723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75 204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152 684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77 480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3395527"/>
                  </a:ext>
                </a:extLst>
              </a:tr>
              <a:tr h="560230"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Доходы от основной деятельности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95 549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51 471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108 191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56 720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0742767"/>
                  </a:ext>
                </a:extLst>
              </a:tr>
              <a:tr h="560230"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Доходы от неосновной деятельности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18 174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23 733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44 492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20 759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0375714"/>
                  </a:ext>
                </a:extLst>
              </a:tr>
              <a:tr h="56023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Общие расходы на текущую деятельность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503 336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539 147</a:t>
                      </a:r>
                      <a:endParaRPr lang="ru-KZ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6 576</a:t>
                      </a:r>
                      <a:endParaRPr lang="ru-KZ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2 571</a:t>
                      </a:r>
                      <a:endParaRPr lang="ru-KZ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5031132"/>
                  </a:ext>
                </a:extLst>
              </a:tr>
              <a:tr h="285607"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Себестоимость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303 658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324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615</a:t>
                      </a:r>
                      <a:endParaRPr lang="ru-KZ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325 542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927</a:t>
                      </a:r>
                      <a:endParaRPr lang="ru-KZ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3670246"/>
                  </a:ext>
                </a:extLst>
              </a:tr>
              <a:tr h="834852"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Общие и административные расходы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194 926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208 872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205 276</a:t>
                      </a:r>
                      <a:endParaRPr lang="ru-KZ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3 596</a:t>
                      </a:r>
                      <a:endParaRPr lang="ru-KZ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3235436"/>
                  </a:ext>
                </a:extLst>
              </a:tr>
              <a:tr h="285607"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Прочие расходы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4 752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5 660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5 757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680956"/>
                  </a:ext>
                </a:extLst>
              </a:tr>
              <a:tr h="35151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Итоговая прибыль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-389 613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-463 793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-383 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892</a:t>
                      </a:r>
                      <a:endParaRPr lang="ru-KZ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-80 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051</a:t>
                      </a:r>
                      <a:endParaRPr lang="ru-KZ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83%</a:t>
                      </a:r>
                      <a:endParaRPr lang="ru-KZ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3342310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DCB11ABC-EDE7-CB6A-15CC-F2A5D8F9532F}"/>
              </a:ext>
            </a:extLst>
          </p:cNvPr>
          <p:cNvSpPr txBox="1"/>
          <p:nvPr/>
        </p:nvSpPr>
        <p:spPr>
          <a:xfrm>
            <a:off x="8227268" y="1104999"/>
            <a:ext cx="94261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1" i="1" u="none" strike="noStrike" dirty="0">
                <a:solidFill>
                  <a:srgbClr val="000000"/>
                </a:solidFill>
                <a:effectLst/>
                <a:latin typeface="Aptos Narrow" panose="020B0004020202020204" pitchFamily="34" charset="0"/>
              </a:rPr>
              <a:t>тыс. тенге</a:t>
            </a:r>
            <a:r>
              <a:rPr lang="ru-RU" b="1" i="1" dirty="0"/>
              <a:t> </a:t>
            </a:r>
            <a:endParaRPr lang="ru-KZ" b="1" i="1" dirty="0"/>
          </a:p>
        </p:txBody>
      </p:sp>
    </p:spTree>
    <p:extLst>
      <p:ext uri="{BB962C8B-B14F-4D97-AF65-F5344CB8AC3E}">
        <p14:creationId xmlns:p14="http://schemas.microsoft.com/office/powerpoint/2010/main" val="13276077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412750" y="982663"/>
            <a:ext cx="8788400" cy="525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47663" indent="-171450" algn="just" fontAlgn="ctr">
              <a:buFontTx/>
              <a:buChar char="-"/>
              <a:defRPr/>
            </a:pPr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690169" y="487480"/>
            <a:ext cx="8739187" cy="402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9pPr>
          </a:lstStyle>
          <a:p>
            <a:pPr algn="ctr" eaLnBrk="1" hangingPunct="1"/>
            <a:r>
              <a:rPr lang="ru-RU" altLang="ru-RU" sz="2000" b="1" dirty="0">
                <a:solidFill>
                  <a:srgbClr val="003366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Результаты операционной деятельности. Доходы.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27063" y="3861048"/>
            <a:ext cx="860831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10" y="164413"/>
            <a:ext cx="577193" cy="852394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710505" y="2628102"/>
            <a:ext cx="861858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Планируемый доход по реализации услуг от эксплуатации готовых объектов инфраструктуры СЭЗ «НИНТ», а именно от эксплуатации железнодорожной станции «Заводская», по итогам 2023 года ожидался в размере 51 471 тыс. тенге, фактическое исполнение составило 108 191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тыс.тенге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от прочей деятельности в размере 44 492 тыс. тенге получены от:</a:t>
            </a:r>
          </a:p>
          <a:p>
            <a:pPr lvl="0" algn="just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аренды недвижимого имущества в размере 31 212 тыс. тенге;</a:t>
            </a:r>
          </a:p>
          <a:p>
            <a:pPr lvl="0" algn="just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прочие поступления 2 473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тыс.тенге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(возмещение по Решению Суда или Неустойка по договору госзакупок, выбытие активов);</a:t>
            </a:r>
          </a:p>
          <a:p>
            <a:pPr lvl="0" algn="just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вознаграждения от депозита в размере 10 807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тыс.тенге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	</a:t>
            </a:r>
          </a:p>
        </p:txBody>
      </p:sp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80A1668E-EE9A-A18A-FB31-9E88C626B9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9348711"/>
              </p:ext>
            </p:extLst>
          </p:nvPr>
        </p:nvGraphicFramePr>
        <p:xfrm>
          <a:off x="437843" y="4579358"/>
          <a:ext cx="8954114" cy="1608090"/>
        </p:xfrm>
        <a:graphic>
          <a:graphicData uri="http://schemas.openxmlformats.org/drawingml/2006/table">
            <a:tbl>
              <a:tblPr/>
              <a:tblGrid>
                <a:gridCol w="1117774">
                  <a:extLst>
                    <a:ext uri="{9D8B030D-6E8A-4147-A177-3AD203B41FA5}">
                      <a16:colId xmlns:a16="http://schemas.microsoft.com/office/drawing/2014/main" val="2999298821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147933724"/>
                    </a:ext>
                  </a:extLst>
                </a:gridCol>
                <a:gridCol w="578874">
                  <a:extLst>
                    <a:ext uri="{9D8B030D-6E8A-4147-A177-3AD203B41FA5}">
                      <a16:colId xmlns:a16="http://schemas.microsoft.com/office/drawing/2014/main" val="4038682507"/>
                    </a:ext>
                  </a:extLst>
                </a:gridCol>
                <a:gridCol w="591439">
                  <a:extLst>
                    <a:ext uri="{9D8B030D-6E8A-4147-A177-3AD203B41FA5}">
                      <a16:colId xmlns:a16="http://schemas.microsoft.com/office/drawing/2014/main" val="801991310"/>
                    </a:ext>
                  </a:extLst>
                </a:gridCol>
                <a:gridCol w="591439">
                  <a:extLst>
                    <a:ext uri="{9D8B030D-6E8A-4147-A177-3AD203B41FA5}">
                      <a16:colId xmlns:a16="http://schemas.microsoft.com/office/drawing/2014/main" val="3945333175"/>
                    </a:ext>
                  </a:extLst>
                </a:gridCol>
                <a:gridCol w="591439">
                  <a:extLst>
                    <a:ext uri="{9D8B030D-6E8A-4147-A177-3AD203B41FA5}">
                      <a16:colId xmlns:a16="http://schemas.microsoft.com/office/drawing/2014/main" val="1837254940"/>
                    </a:ext>
                  </a:extLst>
                </a:gridCol>
                <a:gridCol w="591439">
                  <a:extLst>
                    <a:ext uri="{9D8B030D-6E8A-4147-A177-3AD203B41FA5}">
                      <a16:colId xmlns:a16="http://schemas.microsoft.com/office/drawing/2014/main" val="3289731454"/>
                    </a:ext>
                  </a:extLst>
                </a:gridCol>
                <a:gridCol w="591439">
                  <a:extLst>
                    <a:ext uri="{9D8B030D-6E8A-4147-A177-3AD203B41FA5}">
                      <a16:colId xmlns:a16="http://schemas.microsoft.com/office/drawing/2014/main" val="1938518731"/>
                    </a:ext>
                  </a:extLst>
                </a:gridCol>
                <a:gridCol w="591439">
                  <a:extLst>
                    <a:ext uri="{9D8B030D-6E8A-4147-A177-3AD203B41FA5}">
                      <a16:colId xmlns:a16="http://schemas.microsoft.com/office/drawing/2014/main" val="3909226849"/>
                    </a:ext>
                  </a:extLst>
                </a:gridCol>
                <a:gridCol w="591439">
                  <a:extLst>
                    <a:ext uri="{9D8B030D-6E8A-4147-A177-3AD203B41FA5}">
                      <a16:colId xmlns:a16="http://schemas.microsoft.com/office/drawing/2014/main" val="3690100725"/>
                    </a:ext>
                  </a:extLst>
                </a:gridCol>
                <a:gridCol w="591439">
                  <a:extLst>
                    <a:ext uri="{9D8B030D-6E8A-4147-A177-3AD203B41FA5}">
                      <a16:colId xmlns:a16="http://schemas.microsoft.com/office/drawing/2014/main" val="4103967558"/>
                    </a:ext>
                  </a:extLst>
                </a:gridCol>
                <a:gridCol w="673966">
                  <a:extLst>
                    <a:ext uri="{9D8B030D-6E8A-4147-A177-3AD203B41FA5}">
                      <a16:colId xmlns:a16="http://schemas.microsoft.com/office/drawing/2014/main" val="3384870845"/>
                    </a:ext>
                  </a:extLst>
                </a:gridCol>
                <a:gridCol w="673966">
                  <a:extLst>
                    <a:ext uri="{9D8B030D-6E8A-4147-A177-3AD203B41FA5}">
                      <a16:colId xmlns:a16="http://schemas.microsoft.com/office/drawing/2014/main" val="2282366973"/>
                    </a:ext>
                  </a:extLst>
                </a:gridCol>
                <a:gridCol w="673966">
                  <a:extLst>
                    <a:ext uri="{9D8B030D-6E8A-4147-A177-3AD203B41FA5}">
                      <a16:colId xmlns:a16="http://schemas.microsoft.com/office/drawing/2014/main" val="1614933007"/>
                    </a:ext>
                  </a:extLst>
                </a:gridCol>
              </a:tblGrid>
              <a:tr h="5011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Вагонооборот, ваг.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янв.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февр.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март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апрель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май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июнь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июль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август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сент.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окт.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ноябрь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декабрь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итого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5943328"/>
                  </a:ext>
                </a:extLst>
              </a:tr>
              <a:tr h="25495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уточнение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974</a:t>
                      </a:r>
                      <a:endParaRPr lang="ru-KZ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3728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670</a:t>
                      </a:r>
                      <a:endParaRPr kumimoji="0" lang="ru-KZ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3728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775</a:t>
                      </a:r>
                      <a:endParaRPr kumimoji="0" lang="ru-KZ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3728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989</a:t>
                      </a:r>
                      <a:endParaRPr kumimoji="0" lang="ru-KZ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3728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1127</a:t>
                      </a:r>
                      <a:endParaRPr kumimoji="0" lang="ru-KZ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3728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104</a:t>
                      </a:r>
                      <a:endParaRPr kumimoji="0" lang="ru-KZ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3728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</a:t>
                      </a:r>
                      <a:endParaRPr kumimoji="0" lang="ru-KZ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3728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155</a:t>
                      </a:r>
                      <a:endParaRPr kumimoji="0" lang="ru-KZ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3728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400</a:t>
                      </a:r>
                      <a:endParaRPr kumimoji="0" lang="ru-KZ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3728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500</a:t>
                      </a:r>
                      <a:endParaRPr kumimoji="0" lang="ru-KZ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3728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500</a:t>
                      </a:r>
                      <a:endParaRPr kumimoji="0" lang="ru-KZ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3728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500</a:t>
                      </a:r>
                      <a:endParaRPr kumimoji="0" lang="ru-KZ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3728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6 709</a:t>
                      </a:r>
                      <a:endParaRPr kumimoji="0" lang="ru-KZ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9971846"/>
                  </a:ext>
                </a:extLst>
              </a:tr>
              <a:tr h="35088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974</a:t>
                      </a:r>
                      <a:endParaRPr lang="ru-KZ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670</a:t>
                      </a:r>
                      <a:endParaRPr lang="ru-KZ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775</a:t>
                      </a:r>
                      <a:endParaRPr lang="ru-KZ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989</a:t>
                      </a:r>
                      <a:endParaRPr lang="ru-KZ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1167</a:t>
                      </a:r>
                      <a:endParaRPr lang="ru-KZ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</a:t>
                      </a:r>
                      <a:endParaRPr lang="ru-KZ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KZ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KZ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1105</a:t>
                      </a:r>
                      <a:endParaRPr lang="ru-KZ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1931</a:t>
                      </a:r>
                      <a:endParaRPr lang="ru-KZ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2041</a:t>
                      </a:r>
                      <a:endParaRPr lang="ru-KZ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1582</a:t>
                      </a:r>
                      <a:endParaRPr lang="ru-KZ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11 366</a:t>
                      </a:r>
                      <a:endParaRPr lang="ru-KZ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7509268"/>
                  </a:ext>
                </a:extLst>
              </a:tr>
              <a:tr h="50112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исполнение,%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r>
                        <a:rPr lang="ru-K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r>
                        <a:rPr lang="ru-K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r>
                        <a:rPr lang="ru-K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r>
                        <a:rPr lang="ru-K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</a:t>
                      </a:r>
                      <a:r>
                        <a:rPr lang="ru-K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r>
                        <a:rPr lang="ru-K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r>
                        <a:rPr lang="ru-K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ru-K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276</a:t>
                      </a:r>
                      <a:r>
                        <a:rPr lang="ru-K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386</a:t>
                      </a:r>
                      <a:r>
                        <a:rPr lang="ru-K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408</a:t>
                      </a:r>
                      <a:r>
                        <a:rPr lang="ru-K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316</a:t>
                      </a:r>
                      <a:r>
                        <a:rPr lang="ru-K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170</a:t>
                      </a:r>
                      <a:r>
                        <a:rPr lang="ru-K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144100"/>
                  </a:ext>
                </a:extLst>
              </a:tr>
            </a:tbl>
          </a:graphicData>
        </a:graphic>
      </p:graphicFrame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CA1ECEB8-2989-5B3C-1124-91CC9BF387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5372078"/>
              </p:ext>
            </p:extLst>
          </p:nvPr>
        </p:nvGraphicFramePr>
        <p:xfrm>
          <a:off x="734711" y="1013699"/>
          <a:ext cx="8608317" cy="1641004"/>
        </p:xfrm>
        <a:graphic>
          <a:graphicData uri="http://schemas.openxmlformats.org/drawingml/2006/table">
            <a:tbl>
              <a:tblPr/>
              <a:tblGrid>
                <a:gridCol w="2571315">
                  <a:extLst>
                    <a:ext uri="{9D8B030D-6E8A-4147-A177-3AD203B41FA5}">
                      <a16:colId xmlns:a16="http://schemas.microsoft.com/office/drawing/2014/main" val="2337358560"/>
                    </a:ext>
                  </a:extLst>
                </a:gridCol>
                <a:gridCol w="1299632">
                  <a:extLst>
                    <a:ext uri="{9D8B030D-6E8A-4147-A177-3AD203B41FA5}">
                      <a16:colId xmlns:a16="http://schemas.microsoft.com/office/drawing/2014/main" val="1508889306"/>
                    </a:ext>
                  </a:extLst>
                </a:gridCol>
                <a:gridCol w="1243734">
                  <a:extLst>
                    <a:ext uri="{9D8B030D-6E8A-4147-A177-3AD203B41FA5}">
                      <a16:colId xmlns:a16="http://schemas.microsoft.com/office/drawing/2014/main" val="3163552713"/>
                    </a:ext>
                  </a:extLst>
                </a:gridCol>
                <a:gridCol w="1411429">
                  <a:extLst>
                    <a:ext uri="{9D8B030D-6E8A-4147-A177-3AD203B41FA5}">
                      <a16:colId xmlns:a16="http://schemas.microsoft.com/office/drawing/2014/main" val="1866421279"/>
                    </a:ext>
                  </a:extLst>
                </a:gridCol>
                <a:gridCol w="1411429">
                  <a:extLst>
                    <a:ext uri="{9D8B030D-6E8A-4147-A177-3AD203B41FA5}">
                      <a16:colId xmlns:a16="http://schemas.microsoft.com/office/drawing/2014/main" val="2323136902"/>
                    </a:ext>
                  </a:extLst>
                </a:gridCol>
                <a:gridCol w="670778">
                  <a:extLst>
                    <a:ext uri="{9D8B030D-6E8A-4147-A177-3AD203B41FA5}">
                      <a16:colId xmlns:a16="http://schemas.microsoft.com/office/drawing/2014/main" val="2270088089"/>
                    </a:ext>
                  </a:extLst>
                </a:gridCol>
              </a:tblGrid>
              <a:tr h="195499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7359114"/>
                  </a:ext>
                </a:extLst>
              </a:tr>
              <a:tr h="322744">
                <a:tc v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уточнение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+/-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6841314"/>
                  </a:ext>
                </a:extLst>
              </a:tr>
              <a:tr h="19549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Общие доходы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113 723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75 204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152 684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77 479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6115559"/>
                  </a:ext>
                </a:extLst>
              </a:tr>
              <a:tr h="382644"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Доходы от основной деятельности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95 549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51 471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108 191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56 720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849873"/>
                  </a:ext>
                </a:extLst>
              </a:tr>
              <a:tr h="382644"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Доходы от неосновной деятельности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18 174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23 733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44 492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20 759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4442242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8F2FDF9F-0CBA-F63D-094E-D6C917C79457}"/>
              </a:ext>
            </a:extLst>
          </p:cNvPr>
          <p:cNvSpPr txBox="1"/>
          <p:nvPr/>
        </p:nvSpPr>
        <p:spPr>
          <a:xfrm>
            <a:off x="8371284" y="744316"/>
            <a:ext cx="98582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1" i="1" u="none" strike="noStrike" dirty="0">
                <a:solidFill>
                  <a:srgbClr val="000000"/>
                </a:solidFill>
                <a:effectLst/>
                <a:latin typeface="Aptos Narrow" panose="020B0004020202020204" pitchFamily="34" charset="0"/>
              </a:rPr>
              <a:t>тыс. тенге</a:t>
            </a:r>
            <a:r>
              <a:rPr lang="ru-RU" b="1" i="1" dirty="0"/>
              <a:t> </a:t>
            </a:r>
            <a:endParaRPr lang="ru-KZ" b="1" i="1" dirty="0"/>
          </a:p>
        </p:txBody>
      </p:sp>
    </p:spTree>
    <p:extLst>
      <p:ext uri="{BB962C8B-B14F-4D97-AF65-F5344CB8AC3E}">
        <p14:creationId xmlns:p14="http://schemas.microsoft.com/office/powerpoint/2010/main" val="1327607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7E671F-2DB9-45F2-840E-886EA7E77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06" y="252149"/>
            <a:ext cx="8229600" cy="440547"/>
          </a:xfrm>
        </p:spPr>
        <p:txBody>
          <a:bodyPr>
            <a:normAutofit fontScale="90000"/>
          </a:bodyPr>
          <a:lstStyle/>
          <a:p>
            <a:pPr algn="ctr" fontAlgn="base"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>
                <a:solidFill>
                  <a:srgbClr val="003366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Темпы роста доходов и расходов</a:t>
            </a:r>
            <a:br>
              <a:rPr lang="ru-RU" sz="2000" b="1" dirty="0">
                <a:solidFill>
                  <a:srgbClr val="003366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</a:br>
            <a:endParaRPr lang="ru-RU" sz="2000" b="1" dirty="0">
              <a:solidFill>
                <a:srgbClr val="003366"/>
              </a:solidFill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982F15A-06A6-4767-8FEB-216D27C8C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4E05-631C-4892-B577-17C57620ECE9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C5C6EB5-6AF6-4D63-8E20-054411B6F7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891" y="265939"/>
            <a:ext cx="573074" cy="853514"/>
          </a:xfrm>
          <a:prstGeom prst="rect">
            <a:avLst/>
          </a:prstGeom>
        </p:spPr>
      </p:pic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941E7E7D-F6AD-8330-62F3-537E0C31B0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9993615"/>
              </p:ext>
            </p:extLst>
          </p:nvPr>
        </p:nvGraphicFramePr>
        <p:xfrm>
          <a:off x="666428" y="1484784"/>
          <a:ext cx="8784977" cy="1944216"/>
        </p:xfrm>
        <a:graphic>
          <a:graphicData uri="http://schemas.openxmlformats.org/drawingml/2006/table">
            <a:tbl>
              <a:tblPr/>
              <a:tblGrid>
                <a:gridCol w="4236625">
                  <a:extLst>
                    <a:ext uri="{9D8B030D-6E8A-4147-A177-3AD203B41FA5}">
                      <a16:colId xmlns:a16="http://schemas.microsoft.com/office/drawing/2014/main" val="4248193949"/>
                    </a:ext>
                  </a:extLst>
                </a:gridCol>
                <a:gridCol w="1094580">
                  <a:extLst>
                    <a:ext uri="{9D8B030D-6E8A-4147-A177-3AD203B41FA5}">
                      <a16:colId xmlns:a16="http://schemas.microsoft.com/office/drawing/2014/main" val="149528921"/>
                    </a:ext>
                  </a:extLst>
                </a:gridCol>
                <a:gridCol w="1137088">
                  <a:extLst>
                    <a:ext uri="{9D8B030D-6E8A-4147-A177-3AD203B41FA5}">
                      <a16:colId xmlns:a16="http://schemas.microsoft.com/office/drawing/2014/main" val="1590229976"/>
                    </a:ext>
                  </a:extLst>
                </a:gridCol>
                <a:gridCol w="1137088">
                  <a:extLst>
                    <a:ext uri="{9D8B030D-6E8A-4147-A177-3AD203B41FA5}">
                      <a16:colId xmlns:a16="http://schemas.microsoft.com/office/drawing/2014/main" val="405349015"/>
                    </a:ext>
                  </a:extLst>
                </a:gridCol>
                <a:gridCol w="1179596">
                  <a:extLst>
                    <a:ext uri="{9D8B030D-6E8A-4147-A177-3AD203B41FA5}">
                      <a16:colId xmlns:a16="http://schemas.microsoft.com/office/drawing/2014/main" val="553834114"/>
                    </a:ext>
                  </a:extLst>
                </a:gridCol>
              </a:tblGrid>
              <a:tr h="32403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Показатели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2020г.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2021г.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2022г.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2023г.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8541331"/>
                  </a:ext>
                </a:extLst>
              </a:tr>
              <a:tr h="324036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Вагонооборот, вагон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3 488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1 659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6 600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11 366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5282744"/>
                  </a:ext>
                </a:extLst>
              </a:tr>
              <a:tr h="324036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Доходы от основной деятельности (тыс. тенге)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82 358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37 002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95 549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108 191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1510037"/>
                  </a:ext>
                </a:extLst>
              </a:tr>
              <a:tr h="324036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Стоимость 1 вагона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23,61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22,62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14,48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9,52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4567821"/>
                  </a:ext>
                </a:extLst>
              </a:tr>
              <a:tr h="324036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Себестоимость 1 вагона (без амортизации)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24,19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56,41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21,67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14,9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endParaRPr lang="ru-KZ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2090795"/>
                  </a:ext>
                </a:extLst>
              </a:tr>
              <a:tr h="324036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EBITDA </a:t>
                      </a: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 станции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-2 016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-55 279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-47 490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-61 144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65292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56455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412750" y="982663"/>
            <a:ext cx="8788400" cy="525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47663" indent="-171450" algn="just" fontAlgn="ctr">
              <a:buFontTx/>
              <a:buChar char="-"/>
              <a:defRPr/>
            </a:pPr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513144" y="97199"/>
            <a:ext cx="8739187" cy="402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9pPr>
          </a:lstStyle>
          <a:p>
            <a:pPr algn="ctr" eaLnBrk="1" hangingPunct="1"/>
            <a:r>
              <a:rPr lang="ru-RU" altLang="ru-RU" sz="2000" b="1" dirty="0">
                <a:solidFill>
                  <a:srgbClr val="003366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Результаты операционной деятельности. Себестоимость.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735" y="84141"/>
            <a:ext cx="577193" cy="656078"/>
          </a:xfrm>
          <a:prstGeom prst="rect">
            <a:avLst/>
          </a:prstGeom>
          <a:noFill/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B80C8467-E8C4-E6C7-D461-B7725421C6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9922189"/>
              </p:ext>
            </p:extLst>
          </p:nvPr>
        </p:nvGraphicFramePr>
        <p:xfrm>
          <a:off x="628650" y="836712"/>
          <a:ext cx="8678739" cy="5544618"/>
        </p:xfrm>
        <a:graphic>
          <a:graphicData uri="http://schemas.openxmlformats.org/drawingml/2006/table">
            <a:tbl>
              <a:tblPr/>
              <a:tblGrid>
                <a:gridCol w="2152140">
                  <a:extLst>
                    <a:ext uri="{9D8B030D-6E8A-4147-A177-3AD203B41FA5}">
                      <a16:colId xmlns:a16="http://schemas.microsoft.com/office/drawing/2014/main" val="1791612601"/>
                    </a:ext>
                  </a:extLst>
                </a:gridCol>
                <a:gridCol w="1087767">
                  <a:extLst>
                    <a:ext uri="{9D8B030D-6E8A-4147-A177-3AD203B41FA5}">
                      <a16:colId xmlns:a16="http://schemas.microsoft.com/office/drawing/2014/main" val="412303189"/>
                    </a:ext>
                  </a:extLst>
                </a:gridCol>
                <a:gridCol w="1040982">
                  <a:extLst>
                    <a:ext uri="{9D8B030D-6E8A-4147-A177-3AD203B41FA5}">
                      <a16:colId xmlns:a16="http://schemas.microsoft.com/office/drawing/2014/main" val="3114164841"/>
                    </a:ext>
                  </a:extLst>
                </a:gridCol>
                <a:gridCol w="1181337">
                  <a:extLst>
                    <a:ext uri="{9D8B030D-6E8A-4147-A177-3AD203B41FA5}">
                      <a16:colId xmlns:a16="http://schemas.microsoft.com/office/drawing/2014/main" val="2404305803"/>
                    </a:ext>
                  </a:extLst>
                </a:gridCol>
                <a:gridCol w="1181337">
                  <a:extLst>
                    <a:ext uri="{9D8B030D-6E8A-4147-A177-3AD203B41FA5}">
                      <a16:colId xmlns:a16="http://schemas.microsoft.com/office/drawing/2014/main" val="496473436"/>
                    </a:ext>
                  </a:extLst>
                </a:gridCol>
                <a:gridCol w="1017588">
                  <a:extLst>
                    <a:ext uri="{9D8B030D-6E8A-4147-A177-3AD203B41FA5}">
                      <a16:colId xmlns:a16="http://schemas.microsoft.com/office/drawing/2014/main" val="748097340"/>
                    </a:ext>
                  </a:extLst>
                </a:gridCol>
                <a:gridCol w="1017588">
                  <a:extLst>
                    <a:ext uri="{9D8B030D-6E8A-4147-A177-3AD203B41FA5}">
                      <a16:colId xmlns:a16="http://schemas.microsoft.com/office/drawing/2014/main" val="117356809"/>
                    </a:ext>
                  </a:extLst>
                </a:gridCol>
              </a:tblGrid>
              <a:tr h="678275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2022г.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2023г.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Сравнение факт 2023/уточнение 2023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875681"/>
                  </a:ext>
                </a:extLst>
              </a:tr>
              <a:tr h="269156">
                <a:tc v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уточнение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+/-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5316107"/>
                  </a:ext>
                </a:extLst>
              </a:tr>
              <a:tr h="55984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Себестоимость реализации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303 658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324 615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325 542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927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2208758"/>
                  </a:ext>
                </a:extLst>
              </a:tr>
              <a:tr h="26915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Запасы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12 452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19 909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17 301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-2 608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87%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3360303"/>
                  </a:ext>
                </a:extLst>
              </a:tr>
              <a:tr h="26915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Оплата труда работников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59 395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70 207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71 167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960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101%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9675804"/>
                  </a:ext>
                </a:extLst>
              </a:tr>
              <a:tr h="26915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Амортизация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160 619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154 275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156 207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1 931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101%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6560754"/>
                  </a:ext>
                </a:extLst>
              </a:tr>
              <a:tr h="53831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Обслуживание и ремонт основных средств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9 624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16 777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12 551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-4 226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75%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4858391"/>
                  </a:ext>
                </a:extLst>
              </a:tr>
              <a:tr h="26915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Энергия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2 776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4 233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3 237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-996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76%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8412285"/>
                  </a:ext>
                </a:extLst>
              </a:tr>
              <a:tr h="80746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Водоснабжение и канализация и иные коммунальные затраты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679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579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470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-110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81%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3329513"/>
                  </a:ext>
                </a:extLst>
              </a:tr>
              <a:tr h="26915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Услуги связи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339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268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246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-22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92%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0180032"/>
                  </a:ext>
                </a:extLst>
              </a:tr>
              <a:tr h="53831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Налоги и социальные отчисления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7 294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8 046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9 311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1 265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116%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1808618"/>
                  </a:ext>
                </a:extLst>
              </a:tr>
              <a:tr h="53831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Другие обязательные платежи в бюджет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-49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17%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950794"/>
                  </a:ext>
                </a:extLst>
              </a:tr>
              <a:tr h="26915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Прочие затраты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50 473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50 262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55 042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4 780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110%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24767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97823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412750" y="982663"/>
            <a:ext cx="8788400" cy="525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47663" indent="-171450" algn="just" fontAlgn="ctr">
              <a:buFontTx/>
              <a:buChar char="-"/>
              <a:defRPr/>
            </a:pPr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513144" y="97199"/>
            <a:ext cx="8739187" cy="402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9pPr>
          </a:lstStyle>
          <a:p>
            <a:pPr algn="ctr" eaLnBrk="1" hangingPunct="1"/>
            <a:r>
              <a:rPr lang="ru-RU" altLang="ru-RU" sz="2000" b="1" dirty="0">
                <a:solidFill>
                  <a:srgbClr val="003366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Результаты операционной деятельности. Себестоимость.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735" y="84141"/>
            <a:ext cx="503717" cy="511474"/>
          </a:xfrm>
          <a:prstGeom prst="rect">
            <a:avLst/>
          </a:prstGeom>
          <a:noFill/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B0ABEFA9-3495-A702-BD6B-A7D9DFAA58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2230985"/>
              </p:ext>
            </p:extLst>
          </p:nvPr>
        </p:nvGraphicFramePr>
        <p:xfrm>
          <a:off x="497302" y="595615"/>
          <a:ext cx="8726014" cy="2693670"/>
        </p:xfrm>
        <a:graphic>
          <a:graphicData uri="http://schemas.openxmlformats.org/drawingml/2006/table">
            <a:tbl>
              <a:tblPr/>
              <a:tblGrid>
                <a:gridCol w="4849646">
                  <a:extLst>
                    <a:ext uri="{9D8B030D-6E8A-4147-A177-3AD203B41FA5}">
                      <a16:colId xmlns:a16="http://schemas.microsoft.com/office/drawing/2014/main" val="3229519131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3175300377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350138353"/>
                    </a:ext>
                  </a:extLst>
                </a:gridCol>
                <a:gridCol w="1212072">
                  <a:extLst>
                    <a:ext uri="{9D8B030D-6E8A-4147-A177-3AD203B41FA5}">
                      <a16:colId xmlns:a16="http://schemas.microsoft.com/office/drawing/2014/main" val="3801478066"/>
                    </a:ext>
                  </a:extLst>
                </a:gridCol>
              </a:tblGrid>
              <a:tr h="19039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D0D0D0"/>
                          </a:highlight>
                          <a:latin typeface="Times New Roman" panose="02020603050405020304" pitchFamily="18" charset="0"/>
                        </a:rPr>
                        <a:t>Прочие затраты в составе Себестоимости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D0D0D0"/>
                          </a:highlight>
                          <a:latin typeface="Times New Roman" panose="02020603050405020304" pitchFamily="18" charset="0"/>
                        </a:rPr>
                        <a:t>уточнение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0D0D0"/>
                          </a:highlight>
                          <a:latin typeface="Times New Roman" panose="02020603050405020304" pitchFamily="18" charset="0"/>
                        </a:rPr>
                        <a:t>факт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2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0D0D0"/>
                          </a:highlight>
                          <a:latin typeface="Times New Roman" panose="02020603050405020304" pitchFamily="18" charset="0"/>
                        </a:rPr>
                        <a:t>+/-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512874"/>
                  </a:ext>
                </a:extLst>
              </a:tr>
              <a:tr h="18469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услуги охраны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33 000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33 000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7469583"/>
                  </a:ext>
                </a:extLst>
              </a:tr>
              <a:tr h="18469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Заправка картриджей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1370491"/>
                  </a:ext>
                </a:extLst>
              </a:tr>
              <a:tr h="18469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аренда транспорта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9 600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9 600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2132933"/>
                  </a:ext>
                </a:extLst>
              </a:tr>
              <a:tr h="18469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резерв на отпуска, соц. страхования, налога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-3 500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580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4 080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5120550"/>
                  </a:ext>
                </a:extLst>
              </a:tr>
              <a:tr h="18469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Резерв по обязательным пен. взносом работодателя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8641647"/>
                  </a:ext>
                </a:extLst>
              </a:tr>
              <a:tr h="18469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Списание основных средств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9992659"/>
                  </a:ext>
                </a:extLst>
              </a:tr>
              <a:tr h="18469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Обязательное страхование ТС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7607004"/>
                  </a:ext>
                </a:extLst>
              </a:tr>
              <a:tr h="18469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прокладка трубопровода до пожарного резервуара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-80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3189016"/>
                  </a:ext>
                </a:extLst>
              </a:tr>
              <a:tr h="18469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страхование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-86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4896626"/>
                  </a:ext>
                </a:extLst>
              </a:tr>
              <a:tr h="18469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медицинское страхование, осмотр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-36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2439574"/>
                  </a:ext>
                </a:extLst>
              </a:tr>
              <a:tr h="18469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повышение квалификации работников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6490299"/>
                  </a:ext>
                </a:extLst>
              </a:tr>
              <a:tr h="18469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Услуга по обеспечению питанием работников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10 500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11 039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9623395"/>
                  </a:ext>
                </a:extLst>
              </a:tr>
              <a:tr h="18469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Итого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50 262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55 042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4 780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1796829"/>
                  </a:ext>
                </a:extLst>
              </a:tr>
            </a:tbl>
          </a:graphicData>
        </a:graphic>
      </p:graphicFrame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id="{03D1D7A8-538D-2CC1-3C1C-919FA04BFA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1457247"/>
              </p:ext>
            </p:extLst>
          </p:nvPr>
        </p:nvGraphicFramePr>
        <p:xfrm>
          <a:off x="437357" y="3573016"/>
          <a:ext cx="8798023" cy="3145976"/>
        </p:xfrm>
        <a:graphic>
          <a:graphicData uri="http://schemas.openxmlformats.org/drawingml/2006/table">
            <a:tbl>
              <a:tblPr/>
              <a:tblGrid>
                <a:gridCol w="4909591">
                  <a:extLst>
                    <a:ext uri="{9D8B030D-6E8A-4147-A177-3AD203B41FA5}">
                      <a16:colId xmlns:a16="http://schemas.microsoft.com/office/drawing/2014/main" val="2206996430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324814155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4113493933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1108143172"/>
                    </a:ext>
                  </a:extLst>
                </a:gridCol>
              </a:tblGrid>
              <a:tr h="23833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Ремонт и обслуживание в составе Себестоимости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уточнение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+/-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95349"/>
                  </a:ext>
                </a:extLst>
              </a:tr>
              <a:tr h="167237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ремонт зданий Пост ЭЦ, ПКТО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5941</a:t>
                      </a:r>
                      <a:endParaRPr lang="ru-K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5941</a:t>
                      </a:r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endParaRPr lang="ru-K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4601035"/>
                  </a:ext>
                </a:extLst>
              </a:tr>
              <a:tr h="238339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техническое обслуживание электрического трансформатора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7350</a:t>
                      </a:r>
                      <a:endParaRPr lang="ru-K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3314</a:t>
                      </a:r>
                      <a:endParaRPr lang="ru-K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-4036</a:t>
                      </a:r>
                      <a:endParaRPr lang="ru-K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5225492"/>
                  </a:ext>
                </a:extLst>
              </a:tr>
              <a:tr h="167237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Услуги по техническому обслуживанию противопожарного инвентаря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  <a:endParaRPr lang="ru-K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-100</a:t>
                      </a:r>
                      <a:endParaRPr lang="ru-K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280917"/>
                  </a:ext>
                </a:extLst>
              </a:tr>
              <a:tr h="237682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Услуги по мониторингу состояния строительных конструкций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ru-K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800</a:t>
                      </a:r>
                      <a:endParaRPr lang="ru-K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800</a:t>
                      </a:r>
                      <a:endParaRPr lang="ru-K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1487394"/>
                  </a:ext>
                </a:extLst>
              </a:tr>
              <a:tr h="167237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техническое обслуживание автоматической пожарной сигнализации, системы автоматической установки газового пожаротушения, пожарного инвентаря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360</a:t>
                      </a:r>
                      <a:endParaRPr lang="ru-K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120</a:t>
                      </a:r>
                      <a:endParaRPr lang="ru-K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-240</a:t>
                      </a:r>
                      <a:endParaRPr lang="ru-K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1258210"/>
                  </a:ext>
                </a:extLst>
              </a:tr>
              <a:tr h="238339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услуги по поверке средств измерений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1500</a:t>
                      </a:r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1477</a:t>
                      </a:r>
                      <a:endParaRPr lang="ru-K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-23</a:t>
                      </a:r>
                      <a:endParaRPr lang="ru-K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4806603"/>
                  </a:ext>
                </a:extLst>
              </a:tr>
              <a:tr h="221133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Услуги по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тех.обслуживанию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и ремонту автотранспорта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899</a:t>
                      </a:r>
                      <a:endParaRPr lang="ru-K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101</a:t>
                      </a:r>
                      <a:endParaRPr lang="ru-K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9908678"/>
                  </a:ext>
                </a:extLst>
              </a:tr>
              <a:tr h="357509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Проверка электроприборов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</a:t>
                      </a:r>
                      <a:endParaRPr lang="ru-K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</a:t>
                      </a:r>
                      <a:endParaRPr lang="ru-K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2870200"/>
                  </a:ext>
                </a:extLst>
              </a:tr>
              <a:tr h="334475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прокладка трубопровода до пожарных резервуаров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</a:t>
                      </a:r>
                      <a:endParaRPr lang="ru-K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</a:t>
                      </a:r>
                      <a:endParaRPr lang="ru-K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2863070"/>
                  </a:ext>
                </a:extLst>
              </a:tr>
              <a:tr h="167237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техобслуживание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сплитсистем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400</a:t>
                      </a:r>
                      <a:endParaRPr lang="ru-K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400</a:t>
                      </a:r>
                      <a:endParaRPr lang="ru-K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7809040"/>
                  </a:ext>
                </a:extLst>
              </a:tr>
              <a:tr h="167237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итого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6 777</a:t>
                      </a:r>
                      <a:endParaRPr lang="ru-KZ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12551</a:t>
                      </a:r>
                      <a:endParaRPr lang="ru-KZ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4226</a:t>
                      </a:r>
                      <a:endParaRPr lang="ru-KZ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6611432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0CE6C7BF-3373-F1EF-4B55-AF70BEFC1643}"/>
              </a:ext>
            </a:extLst>
          </p:cNvPr>
          <p:cNvSpPr txBox="1"/>
          <p:nvPr/>
        </p:nvSpPr>
        <p:spPr>
          <a:xfrm>
            <a:off x="8299276" y="327474"/>
            <a:ext cx="90187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1" i="1" u="none" strike="noStrike" dirty="0">
                <a:solidFill>
                  <a:srgbClr val="000000"/>
                </a:solidFill>
                <a:effectLst/>
                <a:latin typeface="Aptos Narrow" panose="020B0004020202020204" pitchFamily="34" charset="0"/>
              </a:rPr>
              <a:t>тыс. тенге</a:t>
            </a:r>
            <a:r>
              <a:rPr lang="ru-RU" b="1" i="1" dirty="0"/>
              <a:t> </a:t>
            </a:r>
            <a:endParaRPr lang="ru-KZ" b="1" i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A793E3-251A-BBDD-1BDB-D722CFFB336A}"/>
              </a:ext>
            </a:extLst>
          </p:cNvPr>
          <p:cNvSpPr txBox="1"/>
          <p:nvPr/>
        </p:nvSpPr>
        <p:spPr>
          <a:xfrm>
            <a:off x="8299276" y="3308615"/>
            <a:ext cx="9240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1" i="1" u="none" strike="noStrike" dirty="0">
                <a:solidFill>
                  <a:srgbClr val="000000"/>
                </a:solidFill>
                <a:effectLst/>
                <a:latin typeface="Aptos Narrow" panose="020B0004020202020204" pitchFamily="34" charset="0"/>
              </a:rPr>
              <a:t>тыс. тенге</a:t>
            </a:r>
            <a:r>
              <a:rPr lang="ru-RU" b="1" i="1" dirty="0"/>
              <a:t> </a:t>
            </a:r>
            <a:endParaRPr lang="ru-KZ" b="1" i="1" dirty="0"/>
          </a:p>
        </p:txBody>
      </p:sp>
    </p:spTree>
    <p:extLst>
      <p:ext uri="{BB962C8B-B14F-4D97-AF65-F5344CB8AC3E}">
        <p14:creationId xmlns:p14="http://schemas.microsoft.com/office/powerpoint/2010/main" val="6744598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412750" y="982663"/>
            <a:ext cx="8788400" cy="525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47663" indent="-171450" algn="just" fontAlgn="ctr">
              <a:buFontTx/>
              <a:buChar char="-"/>
              <a:defRPr/>
            </a:pPr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643728" y="233408"/>
            <a:ext cx="8739187" cy="710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9pPr>
          </a:lstStyle>
          <a:p>
            <a:pPr algn="ctr" eaLnBrk="1" hangingPunct="1"/>
            <a:r>
              <a:rPr lang="ru-RU" altLang="ru-RU" sz="2000" b="1" dirty="0">
                <a:solidFill>
                  <a:srgbClr val="003366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Результаты операционной деятельности. Общие и административные расходы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163632"/>
            <a:ext cx="577193" cy="852394"/>
          </a:xfrm>
          <a:prstGeom prst="rect">
            <a:avLst/>
          </a:prstGeom>
          <a:noFill/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753C089B-621E-906A-AEBE-69AF26B6DA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6750256"/>
              </p:ext>
            </p:extLst>
          </p:nvPr>
        </p:nvGraphicFramePr>
        <p:xfrm>
          <a:off x="522412" y="1013252"/>
          <a:ext cx="9059738" cy="5513052"/>
        </p:xfrm>
        <a:graphic>
          <a:graphicData uri="http://schemas.openxmlformats.org/drawingml/2006/table">
            <a:tbl>
              <a:tblPr/>
              <a:tblGrid>
                <a:gridCol w="2246620">
                  <a:extLst>
                    <a:ext uri="{9D8B030D-6E8A-4147-A177-3AD203B41FA5}">
                      <a16:colId xmlns:a16="http://schemas.microsoft.com/office/drawing/2014/main" val="540836579"/>
                    </a:ext>
                  </a:extLst>
                </a:gridCol>
                <a:gridCol w="1135520">
                  <a:extLst>
                    <a:ext uri="{9D8B030D-6E8A-4147-A177-3AD203B41FA5}">
                      <a16:colId xmlns:a16="http://schemas.microsoft.com/office/drawing/2014/main" val="3898238872"/>
                    </a:ext>
                  </a:extLst>
                </a:gridCol>
                <a:gridCol w="1086680">
                  <a:extLst>
                    <a:ext uri="{9D8B030D-6E8A-4147-A177-3AD203B41FA5}">
                      <a16:colId xmlns:a16="http://schemas.microsoft.com/office/drawing/2014/main" val="3876758371"/>
                    </a:ext>
                  </a:extLst>
                </a:gridCol>
                <a:gridCol w="1233199">
                  <a:extLst>
                    <a:ext uri="{9D8B030D-6E8A-4147-A177-3AD203B41FA5}">
                      <a16:colId xmlns:a16="http://schemas.microsoft.com/office/drawing/2014/main" val="1321483459"/>
                    </a:ext>
                  </a:extLst>
                </a:gridCol>
                <a:gridCol w="1233199">
                  <a:extLst>
                    <a:ext uri="{9D8B030D-6E8A-4147-A177-3AD203B41FA5}">
                      <a16:colId xmlns:a16="http://schemas.microsoft.com/office/drawing/2014/main" val="3416541559"/>
                    </a:ext>
                  </a:extLst>
                </a:gridCol>
                <a:gridCol w="1062260">
                  <a:extLst>
                    <a:ext uri="{9D8B030D-6E8A-4147-A177-3AD203B41FA5}">
                      <a16:colId xmlns:a16="http://schemas.microsoft.com/office/drawing/2014/main" val="3464220545"/>
                    </a:ext>
                  </a:extLst>
                </a:gridCol>
                <a:gridCol w="1062260">
                  <a:extLst>
                    <a:ext uri="{9D8B030D-6E8A-4147-A177-3AD203B41FA5}">
                      <a16:colId xmlns:a16="http://schemas.microsoft.com/office/drawing/2014/main" val="1139715209"/>
                    </a:ext>
                  </a:extLst>
                </a:gridCol>
              </a:tblGrid>
              <a:tr h="333584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2022г.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2023г.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Сравнение факт 2023/уточнение 2023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801924"/>
                  </a:ext>
                </a:extLst>
              </a:tr>
              <a:tr h="174735">
                <a:tc v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 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уточнение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+/-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6335840"/>
                  </a:ext>
                </a:extLst>
              </a:tr>
              <a:tr h="34152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Общие и административные расходы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194 926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208 872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205 276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-15 714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98%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7902165"/>
                  </a:ext>
                </a:extLst>
              </a:tr>
              <a:tr h="174735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Запасы</a:t>
                      </a:r>
                    </a:p>
                  </a:txBody>
                  <a:tcPr marL="6270" marR="6270" marT="6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826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655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567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-88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87%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4263168"/>
                  </a:ext>
                </a:extLst>
              </a:tr>
              <a:tr h="174735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Оплата труда работников</a:t>
                      </a:r>
                    </a:p>
                  </a:txBody>
                  <a:tcPr marL="6270" marR="6270" marT="6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140 858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160 004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152 347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-7 657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95%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6833300"/>
                  </a:ext>
                </a:extLst>
              </a:tr>
              <a:tr h="174735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Амортизация</a:t>
                      </a:r>
                    </a:p>
                  </a:txBody>
                  <a:tcPr marL="6270" marR="6270" marT="6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12 951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19 080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12 765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-6 315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67%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3934549"/>
                  </a:ext>
                </a:extLst>
              </a:tr>
              <a:tr h="508318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Обслуживание и ремонт основных средств и нематериальных активов</a:t>
                      </a:r>
                    </a:p>
                  </a:txBody>
                  <a:tcPr marL="6270" marR="6270" marT="6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1 428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2 066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1 590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-476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77%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5087409"/>
                  </a:ext>
                </a:extLst>
              </a:tr>
              <a:tr h="174735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Энергия</a:t>
                      </a:r>
                    </a:p>
                  </a:txBody>
                  <a:tcPr marL="6270" marR="6270" marT="6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1 708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2 538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1 925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-613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76%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035935"/>
                  </a:ext>
                </a:extLst>
              </a:tr>
              <a:tr h="341526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Водоснабжение и канализация и иные коммунальные расходы</a:t>
                      </a:r>
                    </a:p>
                  </a:txBody>
                  <a:tcPr marL="6270" marR="6270" marT="6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144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403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270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-133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67%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5706355"/>
                  </a:ext>
                </a:extLst>
              </a:tr>
              <a:tr h="174735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Страхование</a:t>
                      </a:r>
                    </a:p>
                  </a:txBody>
                  <a:tcPr marL="6270" marR="6270" marT="6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165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165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5336280"/>
                  </a:ext>
                </a:extLst>
              </a:tr>
              <a:tr h="174735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Услуги связи</a:t>
                      </a:r>
                    </a:p>
                  </a:txBody>
                  <a:tcPr marL="6270" marR="6270" marT="6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1 444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1 789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1 491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-298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83%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3918822"/>
                  </a:ext>
                </a:extLst>
              </a:tr>
              <a:tr h="341526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Повышение квалификации работников</a:t>
                      </a:r>
                    </a:p>
                  </a:txBody>
                  <a:tcPr marL="6270" marR="6270" marT="6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96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133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-133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0%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1478176"/>
                  </a:ext>
                </a:extLst>
              </a:tr>
              <a:tr h="174735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Консультационные услуги</a:t>
                      </a:r>
                    </a:p>
                  </a:txBody>
                  <a:tcPr marL="6270" marR="6270" marT="6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3 571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1 531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1 531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0530880"/>
                  </a:ext>
                </a:extLst>
              </a:tr>
              <a:tr h="174735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Информационные услуги</a:t>
                      </a:r>
                    </a:p>
                  </a:txBody>
                  <a:tcPr marL="6270" marR="6270" marT="6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381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437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238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-199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54%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2038939"/>
                  </a:ext>
                </a:extLst>
              </a:tr>
              <a:tr h="174735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Командировочные расходы</a:t>
                      </a:r>
                    </a:p>
                  </a:txBody>
                  <a:tcPr marL="6270" marR="6270" marT="6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6 461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4 976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-1 485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77%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5107625"/>
                  </a:ext>
                </a:extLst>
              </a:tr>
              <a:tr h="17473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Аудиторские услуги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500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490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490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8910156"/>
                  </a:ext>
                </a:extLst>
              </a:tr>
              <a:tr h="17473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Услуги охраны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4 290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4 215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4 215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356551"/>
                  </a:ext>
                </a:extLst>
              </a:tr>
              <a:tr h="17473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Банковские услуги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119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-41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65%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5158852"/>
                  </a:ext>
                </a:extLst>
              </a:tr>
              <a:tr h="508318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Пожарная безопасность и соблюдение специальных требований </a:t>
                      </a:r>
                    </a:p>
                  </a:txBody>
                  <a:tcPr marL="6270" marR="6270" marT="6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120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148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148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9152674"/>
                  </a:ext>
                </a:extLst>
              </a:tr>
              <a:tr h="174735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Представительские расходы</a:t>
                      </a:r>
                    </a:p>
                  </a:txBody>
                  <a:tcPr marL="6270" marR="6270" marT="6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944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0498243"/>
                  </a:ext>
                </a:extLst>
              </a:tr>
              <a:tr h="174735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Налоги и социальные отчисления</a:t>
                      </a:r>
                    </a:p>
                  </a:txBody>
                  <a:tcPr marL="6270" marR="6270" marT="6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16 000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15 394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16 226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832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105%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252612"/>
                  </a:ext>
                </a:extLst>
              </a:tr>
              <a:tr h="341526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Другие обязательные платежи в бюджет</a:t>
                      </a:r>
                    </a:p>
                  </a:txBody>
                  <a:tcPr marL="6270" marR="6270" marT="6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-70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2%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3786193"/>
                  </a:ext>
                </a:extLst>
              </a:tr>
              <a:tr h="17473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Прочие расходы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1 012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-6 915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6 165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13 081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-89%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40351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76077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412750" y="982663"/>
            <a:ext cx="8788400" cy="525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47663" indent="-171450" algn="just" fontAlgn="ctr">
              <a:buFontTx/>
              <a:buChar char="-"/>
              <a:defRPr/>
            </a:pPr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643728" y="233408"/>
            <a:ext cx="8739187" cy="710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9pPr>
          </a:lstStyle>
          <a:p>
            <a:pPr algn="ctr" eaLnBrk="1" hangingPunct="1"/>
            <a:r>
              <a:rPr lang="ru-RU" altLang="ru-RU" sz="2000" b="1" dirty="0">
                <a:solidFill>
                  <a:srgbClr val="003366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Результаты операционной деятельности. Общие и административные расходы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163632"/>
            <a:ext cx="577193" cy="852394"/>
          </a:xfrm>
          <a:prstGeom prst="rect">
            <a:avLst/>
          </a:prstGeom>
          <a:noFill/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F6136007-0AD9-DC9F-E1E9-B4D1FF2103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4552542"/>
              </p:ext>
            </p:extLst>
          </p:nvPr>
        </p:nvGraphicFramePr>
        <p:xfrm>
          <a:off x="643729" y="1124744"/>
          <a:ext cx="8557422" cy="5151731"/>
        </p:xfrm>
        <a:graphic>
          <a:graphicData uri="http://schemas.openxmlformats.org/drawingml/2006/table">
            <a:tbl>
              <a:tblPr/>
              <a:tblGrid>
                <a:gridCol w="5283278">
                  <a:extLst>
                    <a:ext uri="{9D8B030D-6E8A-4147-A177-3AD203B41FA5}">
                      <a16:colId xmlns:a16="http://schemas.microsoft.com/office/drawing/2014/main" val="2386603363"/>
                    </a:ext>
                  </a:extLst>
                </a:gridCol>
                <a:gridCol w="1413835">
                  <a:extLst>
                    <a:ext uri="{9D8B030D-6E8A-4147-A177-3AD203B41FA5}">
                      <a16:colId xmlns:a16="http://schemas.microsoft.com/office/drawing/2014/main" val="226058340"/>
                    </a:ext>
                  </a:extLst>
                </a:gridCol>
                <a:gridCol w="878066">
                  <a:extLst>
                    <a:ext uri="{9D8B030D-6E8A-4147-A177-3AD203B41FA5}">
                      <a16:colId xmlns:a16="http://schemas.microsoft.com/office/drawing/2014/main" val="473396008"/>
                    </a:ext>
                  </a:extLst>
                </a:gridCol>
                <a:gridCol w="982243">
                  <a:extLst>
                    <a:ext uri="{9D8B030D-6E8A-4147-A177-3AD203B41FA5}">
                      <a16:colId xmlns:a16="http://schemas.microsoft.com/office/drawing/2014/main" val="1416353228"/>
                    </a:ext>
                  </a:extLst>
                </a:gridCol>
              </a:tblGrid>
              <a:tr h="23427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Прочие расходы в составе ОАР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уточнение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+/-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0839416"/>
                  </a:ext>
                </a:extLst>
              </a:tr>
              <a:tr h="30121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заправка картриджей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-38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2660219"/>
                  </a:ext>
                </a:extLst>
              </a:tr>
              <a:tr h="44624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услуги по ведению системы реестров держателей ценных бумаг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207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232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1078263"/>
                  </a:ext>
                </a:extLst>
              </a:tr>
              <a:tr h="52433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услуги нотариуса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-30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3356976"/>
                  </a:ext>
                </a:extLst>
              </a:tr>
              <a:tr h="35699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резерв на отпуска, соц. страхования, налога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-9 097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-250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8 847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741117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Резерв по обязательным пен. взносом работодателя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9875115"/>
                  </a:ext>
                </a:extLst>
              </a:tr>
              <a:tr h="44383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услуги по оформлению земельных участков (Карабатан, Тенгиз)(землеустроительные проекты)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1 314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3 279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1 965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2808997"/>
                  </a:ext>
                </a:extLst>
              </a:tr>
              <a:tr h="35699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Расходы по корпоративному подоходному налогу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2 183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2 183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3450638"/>
                  </a:ext>
                </a:extLst>
              </a:tr>
              <a:tr h="3346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оценка имущества АО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3996790"/>
                  </a:ext>
                </a:extLst>
              </a:tr>
              <a:tr h="37931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взнос в ОЮЛ "Ассоциация производителей…"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-3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1880407"/>
                  </a:ext>
                </a:extLst>
              </a:tr>
              <a:tr h="27890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услуги по утилизации ОС и НМА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8270873"/>
                  </a:ext>
                </a:extLst>
              </a:tr>
              <a:tr h="23427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Услуги по веднию документооборота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451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451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8756822"/>
                  </a:ext>
                </a:extLst>
              </a:tr>
              <a:tr h="23427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Услуги по мед.осмотру персонала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4013580"/>
                  </a:ext>
                </a:extLst>
              </a:tr>
              <a:tr h="234279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итого</a:t>
                      </a:r>
                    </a:p>
                  </a:txBody>
                  <a:tcPr marL="9431" marR="9431" marT="9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-6 915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6 165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13 081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0061171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426A24C9-AEB1-0EEF-1AD2-E8ECF0AB4740}"/>
              </a:ext>
            </a:extLst>
          </p:cNvPr>
          <p:cNvSpPr txBox="1"/>
          <p:nvPr/>
        </p:nvSpPr>
        <p:spPr>
          <a:xfrm>
            <a:off x="8227268" y="859362"/>
            <a:ext cx="95880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1" i="1" u="none" strike="noStrike" dirty="0">
                <a:solidFill>
                  <a:srgbClr val="000000"/>
                </a:solidFill>
                <a:effectLst/>
                <a:latin typeface="Aptos Narrow" panose="020B0004020202020204" pitchFamily="34" charset="0"/>
              </a:rPr>
              <a:t>тыс. тенге</a:t>
            </a:r>
            <a:r>
              <a:rPr lang="ru-RU" b="1" i="1" dirty="0"/>
              <a:t> </a:t>
            </a:r>
            <a:endParaRPr lang="ru-KZ" b="1" i="1" dirty="0"/>
          </a:p>
        </p:txBody>
      </p:sp>
    </p:spTree>
    <p:extLst>
      <p:ext uri="{BB962C8B-B14F-4D97-AF65-F5344CB8AC3E}">
        <p14:creationId xmlns:p14="http://schemas.microsoft.com/office/powerpoint/2010/main" val="16607011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spe:Receivers xmlns:spe="http://schemas.microsoft.com/sharepoint/events"/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9431702B3AD27A409D113386C9307BBF" ma:contentTypeVersion="0" ma:contentTypeDescription="Создание документа." ma:contentTypeScope="" ma:versionID="2c4a46d70ec587bb0d9c0eabbf80dcef">
  <xsd:schema xmlns:xsd="http://www.w3.org/2001/XMLSchema" xmlns:xs="http://www.w3.org/2001/XMLSchema" xmlns:p="http://schemas.microsoft.com/office/2006/metadata/properties" xmlns:ns2="ae00d8b6-7304-403d-a98f-c76cc60a9c5b" targetNamespace="http://schemas.microsoft.com/office/2006/metadata/properties" ma:root="true" ma:fieldsID="d033071fa31f4bda0516ef4c6347e693" ns2:_="">
    <xsd:import namespace="ae00d8b6-7304-403d-a98f-c76cc60a9c5b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00d8b6-7304-403d-a98f-c76cc60a9c5b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Значение идентификатора документа" ma:description="Значение идентификатора документа, присвоенного данному элементу." ma:internalName="_dlc_DocId" ma:readOnly="true">
      <xsd:simpleType>
        <xsd:restriction base="dms:Text"/>
      </xsd:simpleType>
    </xsd:element>
    <xsd:element name="_dlc_DocIdUrl" ma:index="9" nillable="true" ma:displayName="Идентификатор документа" ma:description="Постоянная ссылка на этот документ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5C415F6-2DA0-42D1-BE6A-3104DB4CEFD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1E692AE-09F8-455E-B9CF-51C36355248A}">
  <ds:schemaRefs>
    <ds:schemaRef ds:uri="http://schemas.microsoft.com/office/2006/documentManagement/types"/>
    <ds:schemaRef ds:uri="http://purl.org/dc/dcmitype/"/>
    <ds:schemaRef ds:uri="http://purl.org/dc/terms/"/>
    <ds:schemaRef ds:uri="http://www.w3.org/XML/1998/namespace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ae00d8b6-7304-403d-a98f-c76cc60a9c5b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B09CB280-6628-4615-9261-981BFE326023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1AC769EA-FD44-4E90-A64B-63057D7AC89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e00d8b6-7304-403d-a98f-c76cc60a9c5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188542</TotalTime>
  <Words>2007</Words>
  <Application>Microsoft Office PowerPoint</Application>
  <PresentationFormat>Произвольный</PresentationFormat>
  <Paragraphs>856</Paragraphs>
  <Slides>14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Aptos Narrow</vt:lpstr>
      <vt:lpstr>Arial</vt:lpstr>
      <vt:lpstr>Calibri</vt:lpstr>
      <vt:lpstr>Calibri Light</vt:lpstr>
      <vt:lpstr>Cambria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Темпы роста доходов и расходов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Айгерим Сейткалиева</cp:lastModifiedBy>
  <cp:revision>5641</cp:revision>
  <cp:lastPrinted>2024-07-15T05:50:26Z</cp:lastPrinted>
  <dcterms:created xsi:type="dcterms:W3CDTF">2008-11-13T12:29:55Z</dcterms:created>
  <dcterms:modified xsi:type="dcterms:W3CDTF">2025-06-05T11:37:03Z</dcterms:modified>
</cp:coreProperties>
</file>