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8251" r:id="rId5"/>
  </p:sldMasterIdLst>
  <p:notesMasterIdLst>
    <p:notesMasterId r:id="rId20"/>
  </p:notesMasterIdLst>
  <p:handoutMasterIdLst>
    <p:handoutMasterId r:id="rId21"/>
  </p:handoutMasterIdLst>
  <p:sldIdLst>
    <p:sldId id="527" r:id="rId6"/>
    <p:sldId id="1069" r:id="rId7"/>
    <p:sldId id="1031" r:id="rId8"/>
    <p:sldId id="1032" r:id="rId9"/>
    <p:sldId id="1073" r:id="rId10"/>
    <p:sldId id="1049" r:id="rId11"/>
    <p:sldId id="1071" r:id="rId12"/>
    <p:sldId id="1033" r:id="rId13"/>
    <p:sldId id="1074" r:id="rId14"/>
    <p:sldId id="2053" r:id="rId15"/>
    <p:sldId id="1072" r:id="rId16"/>
    <p:sldId id="1070" r:id="rId17"/>
    <p:sldId id="1039" r:id="rId18"/>
    <p:sldId id="2054" r:id="rId19"/>
  </p:sldIdLst>
  <p:sldSz cx="98298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Tahoma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Tahoma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Tahoma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Tahoma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Tahom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02">
          <p15:clr>
            <a:srgbClr val="A4A3A4"/>
          </p15:clr>
        </p15:guide>
        <p15:guide id="2" pos="3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5" userDrawn="1">
          <p15:clr>
            <a:srgbClr val="A4A3A4"/>
          </p15:clr>
        </p15:guide>
        <p15:guide id="2" pos="2183" userDrawn="1">
          <p15:clr>
            <a:srgbClr val="A4A3A4"/>
          </p15:clr>
        </p15:guide>
        <p15:guide id="3" orient="horz" pos="3109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япов Азамат Маратович" initials="ААМ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2F4"/>
    <a:srgbClr val="002060"/>
    <a:srgbClr val="ADB9CA"/>
    <a:srgbClr val="44546A"/>
    <a:srgbClr val="000099"/>
    <a:srgbClr val="FF2525"/>
    <a:srgbClr val="FF6699"/>
    <a:srgbClr val="006600"/>
    <a:srgbClr val="00FF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71907-8AE4-49D9-A290-5ABDA5F80F84}" v="2" dt="2025-06-05T11:36:15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3939" autoAdjust="0"/>
  </p:normalViewPr>
  <p:slideViewPr>
    <p:cSldViewPr>
      <p:cViewPr varScale="1">
        <p:scale>
          <a:sx n="80" d="100"/>
          <a:sy n="80" d="100"/>
        </p:scale>
        <p:origin x="1258" y="58"/>
      </p:cViewPr>
      <p:guideLst>
        <p:guide orient="horz" pos="3702"/>
        <p:guide pos="3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10" y="-102"/>
      </p:cViewPr>
      <p:guideLst>
        <p:guide orient="horz" pos="3115"/>
        <p:guide pos="2183"/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йгерим Сейткалиева" userId="26086c22-76a1-44b8-b170-4c97221f38d0" providerId="ADAL" clId="{40571907-8AE4-49D9-A290-5ABDA5F80F84}"/>
    <pc:docChg chg="delSld modSld">
      <pc:chgData name="Айгерим Сейткалиева" userId="26086c22-76a1-44b8-b170-4c97221f38d0" providerId="ADAL" clId="{40571907-8AE4-49D9-A290-5ABDA5F80F84}" dt="2025-06-05T11:36:54.508" v="3" actId="47"/>
      <pc:docMkLst>
        <pc:docMk/>
      </pc:docMkLst>
      <pc:sldChg chg="del">
        <pc:chgData name="Айгерим Сейткалиева" userId="26086c22-76a1-44b8-b170-4c97221f38d0" providerId="ADAL" clId="{40571907-8AE4-49D9-A290-5ABDA5F80F84}" dt="2025-06-05T11:36:54.508" v="3" actId="47"/>
        <pc:sldMkLst>
          <pc:docMk/>
          <pc:sldMk cId="628267451" sldId="334"/>
        </pc:sldMkLst>
      </pc:sldChg>
      <pc:sldChg chg="modSp mod">
        <pc:chgData name="Айгерим Сейткалиева" userId="26086c22-76a1-44b8-b170-4c97221f38d0" providerId="ADAL" clId="{40571907-8AE4-49D9-A290-5ABDA5F80F84}" dt="2025-06-05T11:36:15.447" v="2" actId="14100"/>
        <pc:sldMkLst>
          <pc:docMk/>
          <pc:sldMk cId="3525613860" sldId="1069"/>
        </pc:sldMkLst>
        <pc:spChg chg="mod">
          <ac:chgData name="Айгерим Сейткалиева" userId="26086c22-76a1-44b8-b170-4c97221f38d0" providerId="ADAL" clId="{40571907-8AE4-49D9-A290-5ABDA5F80F84}" dt="2025-06-05T11:36:15.447" v="2" actId="14100"/>
          <ac:spMkLst>
            <pc:docMk/>
            <pc:sldMk cId="3525613860" sldId="1069"/>
            <ac:spMk id="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 b="1"/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10741748896434972"/>
          <c:y val="0.22147258834892075"/>
          <c:w val="0.8084782402825903"/>
          <c:h val="0.63853493585724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вагонооборот!$B$3</c:f>
              <c:strCache>
                <c:ptCount val="1"/>
                <c:pt idx="0">
                  <c:v>Вагонооборот за 2018 - 2023гг.</c:v>
                </c:pt>
              </c:strCache>
            </c:strRef>
          </c:tx>
          <c:invertIfNegative val="0"/>
          <c:cat>
            <c:numRef>
              <c:f>вагонооборот!$C$2:$H$2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вагонооборот!$C$3:$H$3</c:f>
              <c:numCache>
                <c:formatCode>#,##0</c:formatCode>
                <c:ptCount val="6"/>
                <c:pt idx="0">
                  <c:v>1766</c:v>
                </c:pt>
                <c:pt idx="1">
                  <c:v>4406</c:v>
                </c:pt>
                <c:pt idx="2">
                  <c:v>3488</c:v>
                </c:pt>
                <c:pt idx="3">
                  <c:v>1659</c:v>
                </c:pt>
                <c:pt idx="4">
                  <c:v>6600</c:v>
                </c:pt>
                <c:pt idx="5">
                  <c:v>11366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7-450A-8E8B-8BFE93D90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485504"/>
        <c:axId val="132487040"/>
      </c:barChart>
      <c:catAx>
        <c:axId val="13248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487040"/>
        <c:crosses val="autoZero"/>
        <c:auto val="1"/>
        <c:lblAlgn val="ctr"/>
        <c:lblOffset val="100"/>
        <c:noMultiLvlLbl val="0"/>
      </c:catAx>
      <c:valAx>
        <c:axId val="1324870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2485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Вагонооборот</a:t>
            </a:r>
          </a:p>
        </c:rich>
      </c:tx>
      <c:layout>
        <c:manualLayout>
          <c:xMode val="edge"/>
          <c:yMode val="edge"/>
          <c:x val="0.34420521110357888"/>
          <c:y val="3.2143069561905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7.9943933170287015E-2"/>
          <c:y val="0.37119972530752099"/>
          <c:w val="0.8644876596664296"/>
          <c:h val="0.51523737572506456"/>
        </c:manualLayout>
      </c:layout>
      <c:lineChart>
        <c:grouping val="standard"/>
        <c:varyColors val="0"/>
        <c:ser>
          <c:idx val="0"/>
          <c:order val="0"/>
          <c:tx>
            <c:strRef>
              <c:f>'Лист1 (2)'!$B$4</c:f>
              <c:strCache>
                <c:ptCount val="1"/>
                <c:pt idx="0">
                  <c:v>план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8835531773318906E-2"/>
                  <c:y val="-7.50004956444453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158958528417471E-2"/>
                      <c:h val="0.107063418444975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E49-4874-87D6-6DAB88EC858E}"/>
                </c:ext>
              </c:extLst>
            </c:dLbl>
            <c:dLbl>
              <c:idx val="4"/>
              <c:layout>
                <c:manualLayout>
                  <c:x val="-4.5518763796909494E-2"/>
                  <c:y val="-5.3571782603175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49-4874-87D6-6DAB88EC858E}"/>
                </c:ext>
              </c:extLst>
            </c:dLbl>
            <c:dLbl>
              <c:idx val="5"/>
              <c:layout>
                <c:manualLayout>
                  <c:x val="-3.8896247240618104E-2"/>
                  <c:y val="-5.3571782603175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49-4874-87D6-6DAB88EC858E}"/>
                </c:ext>
              </c:extLst>
            </c:dLbl>
            <c:dLbl>
              <c:idx val="6"/>
              <c:layout>
                <c:manualLayout>
                  <c:x val="-4.3311258278145692E-2"/>
                  <c:y val="-6.4286139123810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49-4874-87D6-6DAB88EC858E}"/>
                </c:ext>
              </c:extLst>
            </c:dLbl>
            <c:dLbl>
              <c:idx val="7"/>
              <c:layout>
                <c:manualLayout>
                  <c:x val="-3.6688741721854302E-2"/>
                  <c:y val="-3.7500247822222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49-4874-87D6-6DAB88EC858E}"/>
                </c:ext>
              </c:extLst>
            </c:dLbl>
            <c:dLbl>
              <c:idx val="8"/>
              <c:layout>
                <c:manualLayout>
                  <c:x val="-3.0066225165562913E-2"/>
                  <c:y val="-5.3571782603175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49-4874-87D6-6DAB88EC858E}"/>
                </c:ext>
              </c:extLst>
            </c:dLbl>
            <c:dLbl>
              <c:idx val="9"/>
              <c:layout>
                <c:manualLayout>
                  <c:x val="-3.4481236203090508E-2"/>
                  <c:y val="-5.3571782603175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49-4874-87D6-6DAB88EC858E}"/>
                </c:ext>
              </c:extLst>
            </c:dLbl>
            <c:dLbl>
              <c:idx val="10"/>
              <c:layout>
                <c:manualLayout>
                  <c:x val="-5.4348785871964678E-2"/>
                  <c:y val="-8.5714852165080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49-4874-87D6-6DAB88EC858E}"/>
                </c:ext>
              </c:extLst>
            </c:dLbl>
            <c:dLbl>
              <c:idx val="11"/>
              <c:layout>
                <c:manualLayout>
                  <c:x val="-3.293146303731901E-2"/>
                  <c:y val="-4.2857426082540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49-4874-87D6-6DAB88EC8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'Лист1 (2)'!$C$3:$N$3</c:f>
              <c:strCache>
                <c:ptCount val="12"/>
                <c:pt idx="0">
                  <c:v>янв.</c:v>
                </c:pt>
                <c:pt idx="1">
                  <c:v>февр</c:v>
                </c:pt>
                <c:pt idx="2">
                  <c:v>март</c:v>
                </c:pt>
                <c:pt idx="3">
                  <c:v>апр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</c:v>
                </c:pt>
                <c:pt idx="8">
                  <c:v>сент</c:v>
                </c:pt>
                <c:pt idx="9">
                  <c:v>окт</c:v>
                </c:pt>
                <c:pt idx="10">
                  <c:v>нояб</c:v>
                </c:pt>
                <c:pt idx="11">
                  <c:v>дек</c:v>
                </c:pt>
              </c:strCache>
            </c:strRef>
          </c:cat>
          <c:val>
            <c:numRef>
              <c:f>'Лист1 (2)'!$C$4:$N$4</c:f>
              <c:numCache>
                <c:formatCode>General</c:formatCode>
                <c:ptCount val="12"/>
                <c:pt idx="0">
                  <c:v>2800</c:v>
                </c:pt>
                <c:pt idx="1">
                  <c:v>2800</c:v>
                </c:pt>
                <c:pt idx="2">
                  <c:v>2800</c:v>
                </c:pt>
                <c:pt idx="3">
                  <c:v>2800</c:v>
                </c:pt>
                <c:pt idx="4">
                  <c:v>2800</c:v>
                </c:pt>
                <c:pt idx="5">
                  <c:v>2800</c:v>
                </c:pt>
                <c:pt idx="6">
                  <c:v>2800</c:v>
                </c:pt>
                <c:pt idx="7">
                  <c:v>2800</c:v>
                </c:pt>
                <c:pt idx="8">
                  <c:v>2800</c:v>
                </c:pt>
                <c:pt idx="9">
                  <c:v>2800</c:v>
                </c:pt>
                <c:pt idx="10">
                  <c:v>2800</c:v>
                </c:pt>
                <c:pt idx="11">
                  <c:v>2799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E49-4874-87D6-6DAB88EC858E}"/>
            </c:ext>
          </c:extLst>
        </c:ser>
        <c:ser>
          <c:idx val="1"/>
          <c:order val="1"/>
          <c:tx>
            <c:strRef>
              <c:f>'Лист1 (2)'!$B$5</c:f>
              <c:strCache>
                <c:ptCount val="1"/>
                <c:pt idx="0">
                  <c:v>факт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655629139072848E-2"/>
                  <c:y val="-4.2857426082540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49-4874-87D6-6DAB88EC858E}"/>
                </c:ext>
              </c:extLst>
            </c:dLbl>
            <c:dLbl>
              <c:idx val="1"/>
              <c:layout>
                <c:manualLayout>
                  <c:x val="-3.3863134657836663E-2"/>
                  <c:y val="-4.821460434285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49-4874-87D6-6DAB88EC858E}"/>
                </c:ext>
              </c:extLst>
            </c:dLbl>
            <c:dLbl>
              <c:idx val="2"/>
              <c:layout>
                <c:manualLayout>
                  <c:x val="-3.3863134657836642E-2"/>
                  <c:y val="-4.821460434285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E49-4874-87D6-6DAB88EC858E}"/>
                </c:ext>
              </c:extLst>
            </c:dLbl>
            <c:dLbl>
              <c:idx val="4"/>
              <c:layout>
                <c:manualLayout>
                  <c:x val="-3.3863134657836642E-2"/>
                  <c:y val="-3.2143069561905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49-4874-87D6-6DAB88EC858E}"/>
                </c:ext>
              </c:extLst>
            </c:dLbl>
            <c:dLbl>
              <c:idx val="5"/>
              <c:layout>
                <c:manualLayout>
                  <c:x val="-3.3863134657836642E-2"/>
                  <c:y val="-3.7500247822222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E49-4874-87D6-6DAB88EC858E}"/>
                </c:ext>
              </c:extLst>
            </c:dLbl>
            <c:dLbl>
              <c:idx val="6"/>
              <c:layout>
                <c:manualLayout>
                  <c:x val="-3.3863134657836726E-2"/>
                  <c:y val="-4.8214604342857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49-4874-87D6-6DAB88EC858E}"/>
                </c:ext>
              </c:extLst>
            </c:dLbl>
            <c:dLbl>
              <c:idx val="7"/>
              <c:layout>
                <c:manualLayout>
                  <c:x val="-3.3863134657836642E-2"/>
                  <c:y val="-4.821460434285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E49-4874-87D6-6DAB88EC858E}"/>
                </c:ext>
              </c:extLst>
            </c:dLbl>
            <c:dLbl>
              <c:idx val="8"/>
              <c:layout>
                <c:manualLayout>
                  <c:x val="-3.3863134657836642E-2"/>
                  <c:y val="-5.3571782603175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E49-4874-87D6-6DAB88EC858E}"/>
                </c:ext>
              </c:extLst>
            </c:dLbl>
            <c:dLbl>
              <c:idx val="9"/>
              <c:layout>
                <c:manualLayout>
                  <c:x val="-3.3863134657836642E-2"/>
                  <c:y val="-7.5000495644445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E49-4874-87D6-6DAB88EC858E}"/>
                </c:ext>
              </c:extLst>
            </c:dLbl>
            <c:dLbl>
              <c:idx val="10"/>
              <c:layout>
                <c:manualLayout>
                  <c:x val="-3.8896247240618104E-2"/>
                  <c:y val="-3.7500247822222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E49-4874-87D6-6DAB88EC858E}"/>
                </c:ext>
              </c:extLst>
            </c:dLbl>
            <c:dLbl>
              <c:idx val="11"/>
              <c:layout>
                <c:manualLayout>
                  <c:x val="-3.9971059315503599E-2"/>
                  <c:y val="-8.03576739047628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837987559981915E-2"/>
                      <c:h val="8.56347054037055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2E49-4874-87D6-6DAB88EC8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'Лист1 (2)'!$C$3:$N$3</c:f>
              <c:strCache>
                <c:ptCount val="12"/>
                <c:pt idx="0">
                  <c:v>янв.</c:v>
                </c:pt>
                <c:pt idx="1">
                  <c:v>февр</c:v>
                </c:pt>
                <c:pt idx="2">
                  <c:v>март</c:v>
                </c:pt>
                <c:pt idx="3">
                  <c:v>апр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</c:v>
                </c:pt>
                <c:pt idx="8">
                  <c:v>сент</c:v>
                </c:pt>
                <c:pt idx="9">
                  <c:v>окт</c:v>
                </c:pt>
                <c:pt idx="10">
                  <c:v>нояб</c:v>
                </c:pt>
                <c:pt idx="11">
                  <c:v>дек</c:v>
                </c:pt>
              </c:strCache>
            </c:strRef>
          </c:cat>
          <c:val>
            <c:numRef>
              <c:f>'Лист1 (2)'!$C$5:$N$5</c:f>
              <c:numCache>
                <c:formatCode>General</c:formatCode>
                <c:ptCount val="12"/>
                <c:pt idx="0">
                  <c:v>974</c:v>
                </c:pt>
                <c:pt idx="1">
                  <c:v>670</c:v>
                </c:pt>
                <c:pt idx="2">
                  <c:v>775</c:v>
                </c:pt>
                <c:pt idx="3">
                  <c:v>989</c:v>
                </c:pt>
                <c:pt idx="4">
                  <c:v>1167</c:v>
                </c:pt>
                <c:pt idx="5">
                  <c:v>104</c:v>
                </c:pt>
                <c:pt idx="6">
                  <c:v>15</c:v>
                </c:pt>
                <c:pt idx="7">
                  <c:v>13</c:v>
                </c:pt>
                <c:pt idx="8">
                  <c:v>1105</c:v>
                </c:pt>
                <c:pt idx="9">
                  <c:v>1931</c:v>
                </c:pt>
                <c:pt idx="10">
                  <c:v>2041</c:v>
                </c:pt>
                <c:pt idx="11">
                  <c:v>1582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2E49-4874-87D6-6DAB88EC85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2385519"/>
        <c:axId val="1751049151"/>
      </c:lineChart>
      <c:catAx>
        <c:axId val="8238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751049151"/>
        <c:crosses val="autoZero"/>
        <c:auto val="1"/>
        <c:lblAlgn val="ctr"/>
        <c:lblOffset val="100"/>
        <c:noMultiLvlLbl val="0"/>
      </c:catAx>
      <c:valAx>
        <c:axId val="1751049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82385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8830" cy="49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4" tIns="47428" rIns="94854" bIns="4742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R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5" y="1"/>
            <a:ext cx="2918830" cy="49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4" tIns="47428" rIns="94854" bIns="4742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895"/>
            <a:ext cx="2918830" cy="49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4" tIns="47428" rIns="94854" bIns="4742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5" y="9371895"/>
            <a:ext cx="2918830" cy="49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4" tIns="47428" rIns="94854" bIns="4742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D67ED3C-B191-4F52-9537-CEFC7E80E8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6392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8830" cy="49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4" tIns="47428" rIns="94854" bIns="4742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R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5" y="1"/>
            <a:ext cx="2918830" cy="49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4" tIns="47428" rIns="94854" bIns="4742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5963" y="739775"/>
            <a:ext cx="530383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5949"/>
            <a:ext cx="5388610" cy="44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4" tIns="47428" rIns="94854" bIns="474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895"/>
            <a:ext cx="2918830" cy="49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4" tIns="47428" rIns="94854" bIns="4742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5" y="9371895"/>
            <a:ext cx="2918830" cy="49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4" tIns="47428" rIns="94854" bIns="4742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9F65FF7-587F-4A58-B7FE-0A7C546BA8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343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9138" y="739775"/>
            <a:ext cx="5299075" cy="3697288"/>
          </a:xfrm>
          <a:solidFill>
            <a:srgbClr val="FFFFFF"/>
          </a:solidFill>
          <a:ln/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577" y="4685949"/>
            <a:ext cx="5390170" cy="44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ru-RU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2F226-B3E7-4534-B62C-29B648E672D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60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F32E-E366-4DEA-AA31-122A1D7FA1F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7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725" y="1122363"/>
            <a:ext cx="7372350" cy="2387600"/>
          </a:xfrm>
        </p:spPr>
        <p:txBody>
          <a:bodyPr anchor="b"/>
          <a:lstStyle>
            <a:lvl1pPr algn="ctr">
              <a:defRPr sz="483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8725" y="3602038"/>
            <a:ext cx="7372350" cy="1655762"/>
          </a:xfrm>
        </p:spPr>
        <p:txBody>
          <a:bodyPr/>
          <a:lstStyle>
            <a:lvl1pPr marL="0" indent="0" algn="ctr">
              <a:buNone/>
              <a:defRPr sz="1935"/>
            </a:lvl1pPr>
            <a:lvl2pPr marL="368640" indent="0" algn="ctr">
              <a:buNone/>
              <a:defRPr sz="1613"/>
            </a:lvl2pPr>
            <a:lvl3pPr marL="737281" indent="0" algn="ctr">
              <a:buNone/>
              <a:defRPr sz="1451"/>
            </a:lvl3pPr>
            <a:lvl4pPr marL="1105921" indent="0" algn="ctr">
              <a:buNone/>
              <a:defRPr sz="1290"/>
            </a:lvl4pPr>
            <a:lvl5pPr marL="1474561" indent="0" algn="ctr">
              <a:buNone/>
              <a:defRPr sz="1290"/>
            </a:lvl5pPr>
            <a:lvl6pPr marL="1843202" indent="0" algn="ctr">
              <a:buNone/>
              <a:defRPr sz="1290"/>
            </a:lvl6pPr>
            <a:lvl7pPr marL="2211842" indent="0" algn="ctr">
              <a:buNone/>
              <a:defRPr sz="1290"/>
            </a:lvl7pPr>
            <a:lvl8pPr marL="2580483" indent="0" algn="ctr">
              <a:buNone/>
              <a:defRPr sz="1290"/>
            </a:lvl8pPr>
            <a:lvl9pPr marL="2949123" indent="0" algn="ctr">
              <a:buNone/>
              <a:defRPr sz="129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DBBED-4C9E-4909-A309-D71B7CB05056}" type="datetime1">
              <a:rPr lang="ru-RU" smtClean="0"/>
              <a:pPr>
                <a:defRPr/>
              </a:pPr>
              <a:t>05.06.2025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C8C38-843F-457B-A76A-A442BF0C3F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00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7B355-5731-4D93-9CFF-5926AD62B9D6}" type="datetime1">
              <a:rPr lang="ru-RU" smtClean="0"/>
              <a:pPr>
                <a:defRPr/>
              </a:pPr>
              <a:t>05.06.2025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203D-D91E-413E-9CE2-E58EEC5BDF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53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34450" y="365125"/>
            <a:ext cx="211955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5799" y="365125"/>
            <a:ext cx="623577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CBB6F1-4AA1-43EE-9C6D-979422DFB850}" type="datetime1">
              <a:rPr lang="ru-RU" smtClean="0"/>
              <a:pPr>
                <a:defRPr/>
              </a:pPr>
              <a:t>05.06.2025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81B02-C999-4A24-9D78-AB2CC4D18D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73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523A45-B147-40A7-81C3-E4DF6B06F25C}" type="datetime1">
              <a:rPr lang="ru-RU" smtClean="0"/>
              <a:pPr>
                <a:defRPr/>
              </a:pPr>
              <a:t>05.06.2025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CF95B-8C8B-41F1-A3EE-88EC0DCAB7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95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679" y="1709739"/>
            <a:ext cx="8478203" cy="2852737"/>
          </a:xfrm>
        </p:spPr>
        <p:txBody>
          <a:bodyPr anchor="b"/>
          <a:lstStyle>
            <a:lvl1pPr>
              <a:defRPr sz="483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0679" y="4589464"/>
            <a:ext cx="8478203" cy="1500187"/>
          </a:xfrm>
        </p:spPr>
        <p:txBody>
          <a:bodyPr/>
          <a:lstStyle>
            <a:lvl1pPr marL="0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1pPr>
            <a:lvl2pPr marL="368640" indent="0">
              <a:buNone/>
              <a:defRPr sz="1613">
                <a:solidFill>
                  <a:schemeClr val="tx1">
                    <a:tint val="75000"/>
                  </a:schemeClr>
                </a:solidFill>
              </a:defRPr>
            </a:lvl2pPr>
            <a:lvl3pPr marL="73728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3pPr>
            <a:lvl4pPr marL="1105921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4pPr>
            <a:lvl5pPr marL="1474561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5pPr>
            <a:lvl6pPr marL="1843202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6pPr>
            <a:lvl7pPr marL="2211842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7pPr>
            <a:lvl8pPr marL="2580483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8pPr>
            <a:lvl9pPr marL="2949123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BBF08-815B-4F7A-A497-0AC97592B0E6}" type="datetime1">
              <a:rPr lang="ru-RU" smtClean="0"/>
              <a:pPr>
                <a:defRPr/>
              </a:pPr>
              <a:t>05.06.2025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8EC8E-7E7D-41EA-AA69-61C12B3734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1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5799" y="1825625"/>
            <a:ext cx="417766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76336" y="1825625"/>
            <a:ext cx="417766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21E8C-DE8C-4BD6-B330-67CFC8009C8B}" type="datetime1">
              <a:rPr lang="ru-RU" smtClean="0"/>
              <a:pPr>
                <a:defRPr/>
              </a:pPr>
              <a:t>05.06.2025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0D124-6C5C-4871-8105-910557628A2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6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079" y="365126"/>
            <a:ext cx="8478203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079" y="1681163"/>
            <a:ext cx="4158466" cy="823912"/>
          </a:xfrm>
        </p:spPr>
        <p:txBody>
          <a:bodyPr anchor="b"/>
          <a:lstStyle>
            <a:lvl1pPr marL="0" indent="0">
              <a:buNone/>
              <a:defRPr sz="1935" b="1"/>
            </a:lvl1pPr>
            <a:lvl2pPr marL="368640" indent="0">
              <a:buNone/>
              <a:defRPr sz="1613" b="1"/>
            </a:lvl2pPr>
            <a:lvl3pPr marL="737281" indent="0">
              <a:buNone/>
              <a:defRPr sz="1451" b="1"/>
            </a:lvl3pPr>
            <a:lvl4pPr marL="1105921" indent="0">
              <a:buNone/>
              <a:defRPr sz="1290" b="1"/>
            </a:lvl4pPr>
            <a:lvl5pPr marL="1474561" indent="0">
              <a:buNone/>
              <a:defRPr sz="1290" b="1"/>
            </a:lvl5pPr>
            <a:lvl6pPr marL="1843202" indent="0">
              <a:buNone/>
              <a:defRPr sz="1290" b="1"/>
            </a:lvl6pPr>
            <a:lvl7pPr marL="2211842" indent="0">
              <a:buNone/>
              <a:defRPr sz="1290" b="1"/>
            </a:lvl7pPr>
            <a:lvl8pPr marL="2580483" indent="0">
              <a:buNone/>
              <a:defRPr sz="1290" b="1"/>
            </a:lvl8pPr>
            <a:lvl9pPr marL="2949123" indent="0">
              <a:buNone/>
              <a:defRPr sz="12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079" y="2505075"/>
            <a:ext cx="415846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76336" y="1681163"/>
            <a:ext cx="4178945" cy="823912"/>
          </a:xfrm>
        </p:spPr>
        <p:txBody>
          <a:bodyPr anchor="b"/>
          <a:lstStyle>
            <a:lvl1pPr marL="0" indent="0">
              <a:buNone/>
              <a:defRPr sz="1935" b="1"/>
            </a:lvl1pPr>
            <a:lvl2pPr marL="368640" indent="0">
              <a:buNone/>
              <a:defRPr sz="1613" b="1"/>
            </a:lvl2pPr>
            <a:lvl3pPr marL="737281" indent="0">
              <a:buNone/>
              <a:defRPr sz="1451" b="1"/>
            </a:lvl3pPr>
            <a:lvl4pPr marL="1105921" indent="0">
              <a:buNone/>
              <a:defRPr sz="1290" b="1"/>
            </a:lvl4pPr>
            <a:lvl5pPr marL="1474561" indent="0">
              <a:buNone/>
              <a:defRPr sz="1290" b="1"/>
            </a:lvl5pPr>
            <a:lvl6pPr marL="1843202" indent="0">
              <a:buNone/>
              <a:defRPr sz="1290" b="1"/>
            </a:lvl6pPr>
            <a:lvl7pPr marL="2211842" indent="0">
              <a:buNone/>
              <a:defRPr sz="1290" b="1"/>
            </a:lvl7pPr>
            <a:lvl8pPr marL="2580483" indent="0">
              <a:buNone/>
              <a:defRPr sz="1290" b="1"/>
            </a:lvl8pPr>
            <a:lvl9pPr marL="2949123" indent="0">
              <a:buNone/>
              <a:defRPr sz="12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76336" y="2505075"/>
            <a:ext cx="417894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EA2CC2-6588-4C14-B76F-B650C4D3308A}" type="datetime1">
              <a:rPr lang="ru-RU" smtClean="0"/>
              <a:pPr>
                <a:defRPr/>
              </a:pPr>
              <a:t>05.06.2025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4FF24-A4FA-4784-B7FB-7FCBE23F1A0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14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BB2FFA-38FB-4741-8F46-1D390CDE5DAA}" type="datetime1">
              <a:rPr lang="ru-RU" smtClean="0"/>
              <a:pPr>
                <a:defRPr/>
              </a:pPr>
              <a:t>05.06.2025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1F314-B10C-43A6-A33D-6DFA5B84DA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04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BC4F9-CA39-4C65-9B2F-E88ACA0CB264}" type="datetime1">
              <a:rPr lang="ru-RU" smtClean="0"/>
              <a:pPr>
                <a:defRPr/>
              </a:pPr>
              <a:t>05.06.2025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5AB8A-6A30-411F-9AA8-13857729A5F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-12700" y="5919788"/>
            <a:ext cx="2359025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Rectangle 9"/>
          <p:cNvSpPr/>
          <p:nvPr userDrawn="1"/>
        </p:nvSpPr>
        <p:spPr>
          <a:xfrm>
            <a:off x="0" y="6675438"/>
            <a:ext cx="9821863" cy="179387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fld id="{4DAA465F-B64E-46E2-BA9D-34D0FADF2C7D}" type="slidenum">
              <a:rPr lang="en-US" b="1"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2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080" y="457200"/>
            <a:ext cx="3170366" cy="1600200"/>
          </a:xfrm>
        </p:spPr>
        <p:txBody>
          <a:bodyPr anchor="b"/>
          <a:lstStyle>
            <a:lvl1pPr>
              <a:defRPr sz="258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8945" y="987426"/>
            <a:ext cx="4976336" cy="4873625"/>
          </a:xfrm>
        </p:spPr>
        <p:txBody>
          <a:bodyPr/>
          <a:lstStyle>
            <a:lvl1pPr>
              <a:defRPr sz="2580"/>
            </a:lvl1pPr>
            <a:lvl2pPr>
              <a:defRPr sz="2258"/>
            </a:lvl2pPr>
            <a:lvl3pPr>
              <a:defRPr sz="1935"/>
            </a:lvl3pPr>
            <a:lvl4pPr>
              <a:defRPr sz="1613"/>
            </a:lvl4pPr>
            <a:lvl5pPr>
              <a:defRPr sz="1613"/>
            </a:lvl5pPr>
            <a:lvl6pPr>
              <a:defRPr sz="1613"/>
            </a:lvl6pPr>
            <a:lvl7pPr>
              <a:defRPr sz="1613"/>
            </a:lvl7pPr>
            <a:lvl8pPr>
              <a:defRPr sz="1613"/>
            </a:lvl8pPr>
            <a:lvl9pPr>
              <a:defRPr sz="16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080" y="2057400"/>
            <a:ext cx="3170366" cy="3811588"/>
          </a:xfrm>
        </p:spPr>
        <p:txBody>
          <a:bodyPr/>
          <a:lstStyle>
            <a:lvl1pPr marL="0" indent="0">
              <a:buNone/>
              <a:defRPr sz="1290"/>
            </a:lvl1pPr>
            <a:lvl2pPr marL="368640" indent="0">
              <a:buNone/>
              <a:defRPr sz="1129"/>
            </a:lvl2pPr>
            <a:lvl3pPr marL="737281" indent="0">
              <a:buNone/>
              <a:defRPr sz="968"/>
            </a:lvl3pPr>
            <a:lvl4pPr marL="1105921" indent="0">
              <a:buNone/>
              <a:defRPr sz="806"/>
            </a:lvl4pPr>
            <a:lvl5pPr marL="1474561" indent="0">
              <a:buNone/>
              <a:defRPr sz="806"/>
            </a:lvl5pPr>
            <a:lvl6pPr marL="1843202" indent="0">
              <a:buNone/>
              <a:defRPr sz="806"/>
            </a:lvl6pPr>
            <a:lvl7pPr marL="2211842" indent="0">
              <a:buNone/>
              <a:defRPr sz="806"/>
            </a:lvl7pPr>
            <a:lvl8pPr marL="2580483" indent="0">
              <a:buNone/>
              <a:defRPr sz="806"/>
            </a:lvl8pPr>
            <a:lvl9pPr marL="2949123" indent="0">
              <a:buNone/>
              <a:defRPr sz="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EB2AD-4A89-4FA1-9C1A-A542B8E8AB69}" type="datetime1">
              <a:rPr lang="ru-RU" smtClean="0"/>
              <a:pPr>
                <a:defRPr/>
              </a:pPr>
              <a:t>05.06.2025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EC959-A427-4660-A7CE-724AE95C01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44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080" y="457200"/>
            <a:ext cx="3170366" cy="1600200"/>
          </a:xfrm>
        </p:spPr>
        <p:txBody>
          <a:bodyPr anchor="b"/>
          <a:lstStyle>
            <a:lvl1pPr>
              <a:defRPr sz="258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78945" y="987426"/>
            <a:ext cx="4976336" cy="4873625"/>
          </a:xfrm>
        </p:spPr>
        <p:txBody>
          <a:bodyPr/>
          <a:lstStyle>
            <a:lvl1pPr marL="0" indent="0">
              <a:buNone/>
              <a:defRPr sz="2580"/>
            </a:lvl1pPr>
            <a:lvl2pPr marL="368640" indent="0">
              <a:buNone/>
              <a:defRPr sz="2258"/>
            </a:lvl2pPr>
            <a:lvl3pPr marL="737281" indent="0">
              <a:buNone/>
              <a:defRPr sz="1935"/>
            </a:lvl3pPr>
            <a:lvl4pPr marL="1105921" indent="0">
              <a:buNone/>
              <a:defRPr sz="1613"/>
            </a:lvl4pPr>
            <a:lvl5pPr marL="1474561" indent="0">
              <a:buNone/>
              <a:defRPr sz="1613"/>
            </a:lvl5pPr>
            <a:lvl6pPr marL="1843202" indent="0">
              <a:buNone/>
              <a:defRPr sz="1613"/>
            </a:lvl6pPr>
            <a:lvl7pPr marL="2211842" indent="0">
              <a:buNone/>
              <a:defRPr sz="1613"/>
            </a:lvl7pPr>
            <a:lvl8pPr marL="2580483" indent="0">
              <a:buNone/>
              <a:defRPr sz="1613"/>
            </a:lvl8pPr>
            <a:lvl9pPr marL="2949123" indent="0">
              <a:buNone/>
              <a:defRPr sz="161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080" y="2057400"/>
            <a:ext cx="3170366" cy="3811588"/>
          </a:xfrm>
        </p:spPr>
        <p:txBody>
          <a:bodyPr/>
          <a:lstStyle>
            <a:lvl1pPr marL="0" indent="0">
              <a:buNone/>
              <a:defRPr sz="1290"/>
            </a:lvl1pPr>
            <a:lvl2pPr marL="368640" indent="0">
              <a:buNone/>
              <a:defRPr sz="1129"/>
            </a:lvl2pPr>
            <a:lvl3pPr marL="737281" indent="0">
              <a:buNone/>
              <a:defRPr sz="968"/>
            </a:lvl3pPr>
            <a:lvl4pPr marL="1105921" indent="0">
              <a:buNone/>
              <a:defRPr sz="806"/>
            </a:lvl4pPr>
            <a:lvl5pPr marL="1474561" indent="0">
              <a:buNone/>
              <a:defRPr sz="806"/>
            </a:lvl5pPr>
            <a:lvl6pPr marL="1843202" indent="0">
              <a:buNone/>
              <a:defRPr sz="806"/>
            </a:lvl6pPr>
            <a:lvl7pPr marL="2211842" indent="0">
              <a:buNone/>
              <a:defRPr sz="806"/>
            </a:lvl7pPr>
            <a:lvl8pPr marL="2580483" indent="0">
              <a:buNone/>
              <a:defRPr sz="806"/>
            </a:lvl8pPr>
            <a:lvl9pPr marL="2949123" indent="0">
              <a:buNone/>
              <a:defRPr sz="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C7A52-12DA-4626-B306-5CCF844E280D}" type="datetime1">
              <a:rPr lang="ru-RU" smtClean="0"/>
              <a:pPr>
                <a:defRPr/>
              </a:pPr>
              <a:t>05.06.2025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F72A-B360-440F-BBC3-A4DDDF1F21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06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99" y="365126"/>
            <a:ext cx="84782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99" y="1825625"/>
            <a:ext cx="84782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5799" y="6356351"/>
            <a:ext cx="2211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B538FF-E29C-4812-8153-D682A857C2C9}" type="datetime1">
              <a:rPr lang="ru-RU" smtClean="0"/>
              <a:pPr>
                <a:defRPr/>
              </a:pPr>
              <a:t>05.06.2025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6121" y="6356351"/>
            <a:ext cx="3317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2296" y="6356351"/>
            <a:ext cx="2211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463408-3F60-42E6-A7B0-DB9F942DDAF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10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52" r:id="rId1"/>
    <p:sldLayoutId id="2147488253" r:id="rId2"/>
    <p:sldLayoutId id="2147488254" r:id="rId3"/>
    <p:sldLayoutId id="2147488255" r:id="rId4"/>
    <p:sldLayoutId id="2147488256" r:id="rId5"/>
    <p:sldLayoutId id="2147488257" r:id="rId6"/>
    <p:sldLayoutId id="2147488258" r:id="rId7"/>
    <p:sldLayoutId id="2147488259" r:id="rId8"/>
    <p:sldLayoutId id="2147488260" r:id="rId9"/>
    <p:sldLayoutId id="2147488261" r:id="rId10"/>
    <p:sldLayoutId id="2147488262" r:id="rId11"/>
  </p:sldLayoutIdLst>
  <p:hf hdr="0" ftr="0" dt="0"/>
  <p:txStyles>
    <p:titleStyle>
      <a:lvl1pPr algn="l" defTabSz="737281" rtl="0" eaLnBrk="1" latinLnBrk="0" hangingPunct="1">
        <a:lnSpc>
          <a:spcPct val="90000"/>
        </a:lnSpc>
        <a:spcBef>
          <a:spcPct val="0"/>
        </a:spcBef>
        <a:buNone/>
        <a:defRPr sz="35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320" indent="-184320" algn="l" defTabSz="737281" rtl="0" eaLnBrk="1" latinLnBrk="0" hangingPunct="1">
        <a:lnSpc>
          <a:spcPct val="90000"/>
        </a:lnSpc>
        <a:spcBef>
          <a:spcPts val="806"/>
        </a:spcBef>
        <a:buFont typeface="Arial" panose="020B0604020202020204" pitchFamily="34" charset="0"/>
        <a:buChar char="•"/>
        <a:defRPr sz="2258" kern="1200">
          <a:solidFill>
            <a:schemeClr val="tx1"/>
          </a:solidFill>
          <a:latin typeface="+mn-lt"/>
          <a:ea typeface="+mn-ea"/>
          <a:cs typeface="+mn-cs"/>
        </a:defRPr>
      </a:lvl1pPr>
      <a:lvl2pPr marL="552961" indent="-184320" algn="l" defTabSz="737281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2pPr>
      <a:lvl3pPr marL="921601" indent="-184320" algn="l" defTabSz="737281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613" kern="1200">
          <a:solidFill>
            <a:schemeClr val="tx1"/>
          </a:solidFill>
          <a:latin typeface="+mn-lt"/>
          <a:ea typeface="+mn-ea"/>
          <a:cs typeface="+mn-cs"/>
        </a:defRPr>
      </a:lvl3pPr>
      <a:lvl4pPr marL="1290241" indent="-184320" algn="l" defTabSz="737281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4pPr>
      <a:lvl5pPr marL="1658882" indent="-184320" algn="l" defTabSz="737281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5pPr>
      <a:lvl6pPr marL="2027522" indent="-184320" algn="l" defTabSz="737281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6pPr>
      <a:lvl7pPr marL="2396162" indent="-184320" algn="l" defTabSz="737281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7pPr>
      <a:lvl8pPr marL="2764803" indent="-184320" algn="l" defTabSz="737281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8pPr>
      <a:lvl9pPr marL="3133443" indent="-184320" algn="l" defTabSz="737281" rtl="0" eaLnBrk="1" latinLnBrk="0" hangingPunct="1">
        <a:lnSpc>
          <a:spcPct val="90000"/>
        </a:lnSpc>
        <a:spcBef>
          <a:spcPts val="403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1pPr>
      <a:lvl2pPr marL="368640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2pPr>
      <a:lvl3pPr marL="737281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3pPr>
      <a:lvl4pPr marL="1105921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4pPr>
      <a:lvl5pPr marL="1474561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5pPr>
      <a:lvl6pPr marL="1843202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6pPr>
      <a:lvl7pPr marL="2211842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7pPr>
      <a:lvl8pPr marL="2580483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8pPr>
      <a:lvl9pPr marL="2949123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09302" y="344586"/>
            <a:ext cx="8739187" cy="22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Отчет </a:t>
            </a:r>
          </a:p>
          <a:p>
            <a:pPr algn="ctr" eaLnBrk="1" hangingPunct="1"/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 исполнению показателей плана развития </a:t>
            </a:r>
          </a:p>
          <a:p>
            <a:pPr algn="ctr" eaLnBrk="1" hangingPunct="1"/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АО «УК СЭЗ «НИНТ» за 2023 год</a:t>
            </a:r>
          </a:p>
          <a:p>
            <a:pPr algn="ctr" eaLnBrk="1" hangingPunct="1"/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/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/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1" hangingPunct="1"/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91" y="1700809"/>
            <a:ext cx="7619477" cy="36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5" y="318863"/>
            <a:ext cx="813666" cy="120161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2750" y="982663"/>
            <a:ext cx="8788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7663" indent="-171450" algn="just" fontAlgn="ctr">
              <a:buFontTx/>
              <a:buChar char="-"/>
              <a:defRPr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3728" y="233408"/>
            <a:ext cx="8739187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Результаты операционной деятельности. Прочие расходы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3632"/>
            <a:ext cx="577193" cy="852394"/>
          </a:xfrm>
          <a:prstGeom prst="rect">
            <a:avLst/>
          </a:prstGeom>
          <a:noFill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8A8FEB3-CEFC-69DC-DF75-BC2DC8AB6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327602"/>
              </p:ext>
            </p:extLst>
          </p:nvPr>
        </p:nvGraphicFramePr>
        <p:xfrm>
          <a:off x="628651" y="1268760"/>
          <a:ext cx="8524874" cy="4844863"/>
        </p:xfrm>
        <a:graphic>
          <a:graphicData uri="http://schemas.openxmlformats.org/drawingml/2006/table">
            <a:tbl>
              <a:tblPr/>
              <a:tblGrid>
                <a:gridCol w="3566169">
                  <a:extLst>
                    <a:ext uri="{9D8B030D-6E8A-4147-A177-3AD203B41FA5}">
                      <a16:colId xmlns:a16="http://schemas.microsoft.com/office/drawing/2014/main" val="620618383"/>
                    </a:ext>
                  </a:extLst>
                </a:gridCol>
                <a:gridCol w="1032012">
                  <a:extLst>
                    <a:ext uri="{9D8B030D-6E8A-4147-A177-3AD203B41FA5}">
                      <a16:colId xmlns:a16="http://schemas.microsoft.com/office/drawing/2014/main" val="214935675"/>
                    </a:ext>
                  </a:extLst>
                </a:gridCol>
                <a:gridCol w="768188">
                  <a:extLst>
                    <a:ext uri="{9D8B030D-6E8A-4147-A177-3AD203B41FA5}">
                      <a16:colId xmlns:a16="http://schemas.microsoft.com/office/drawing/2014/main" val="2248335665"/>
                    </a:ext>
                  </a:extLst>
                </a:gridCol>
                <a:gridCol w="936787">
                  <a:extLst>
                    <a:ext uri="{9D8B030D-6E8A-4147-A177-3AD203B41FA5}">
                      <a16:colId xmlns:a16="http://schemas.microsoft.com/office/drawing/2014/main" val="150007202"/>
                    </a:ext>
                  </a:extLst>
                </a:gridCol>
                <a:gridCol w="718466">
                  <a:extLst>
                    <a:ext uri="{9D8B030D-6E8A-4147-A177-3AD203B41FA5}">
                      <a16:colId xmlns:a16="http://schemas.microsoft.com/office/drawing/2014/main" val="1504230263"/>
                    </a:ext>
                  </a:extLst>
                </a:gridCol>
                <a:gridCol w="751626">
                  <a:extLst>
                    <a:ext uri="{9D8B030D-6E8A-4147-A177-3AD203B41FA5}">
                      <a16:colId xmlns:a16="http://schemas.microsoft.com/office/drawing/2014/main" val="1935240409"/>
                    </a:ext>
                  </a:extLst>
                </a:gridCol>
                <a:gridCol w="751626">
                  <a:extLst>
                    <a:ext uri="{9D8B030D-6E8A-4147-A177-3AD203B41FA5}">
                      <a16:colId xmlns:a16="http://schemas.microsoft.com/office/drawing/2014/main" val="1432529798"/>
                    </a:ext>
                  </a:extLst>
                </a:gridCol>
              </a:tblGrid>
              <a:tr h="942292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Сравнение факт 2023/ уточнение  2023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526100"/>
                  </a:ext>
                </a:extLst>
              </a:tr>
              <a:tr h="427172">
                <a:tc gridSpan="2"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Уточнение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+/-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24666"/>
                  </a:ext>
                </a:extLst>
              </a:tr>
              <a:tr h="31409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расходы, всего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4 752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5 660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5 757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102%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893868"/>
                  </a:ext>
                </a:extLst>
              </a:tr>
              <a:tr h="6281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 прочего персонала без учета оплаты труда, указанных в накладных расходах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4 096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4 889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5 185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296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106%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411079"/>
                  </a:ext>
                </a:extLst>
              </a:tr>
              <a:tr h="314097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и социальные отчисления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561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573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102%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709424"/>
                  </a:ext>
                </a:extLst>
              </a:tr>
              <a:tr h="62819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339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117%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325276"/>
                  </a:ext>
                </a:extLst>
              </a:tr>
              <a:tr h="62819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отчисления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-31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80%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367954"/>
                  </a:ext>
                </a:extLst>
              </a:tr>
              <a:tr h="62819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мед.отчисления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94%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64643"/>
                  </a:ext>
                </a:extLst>
              </a:tr>
              <a:tr h="31409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Запасы</a:t>
                      </a:r>
                    </a:p>
                  </a:txBody>
                  <a:tcPr marL="8443" marR="8443" marT="8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</a:t>
                      </a:r>
                    </a:p>
                  </a:txBody>
                  <a:tcPr marL="8443" marR="8443" marT="84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-211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8443" marR="8443" marT="8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20252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846EB5F-7DC5-09AF-6809-4BEA3465DBDF}"/>
              </a:ext>
            </a:extLst>
          </p:cNvPr>
          <p:cNvSpPr txBox="1"/>
          <p:nvPr/>
        </p:nvSpPr>
        <p:spPr>
          <a:xfrm>
            <a:off x="8299276" y="995232"/>
            <a:ext cx="9018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1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тыс. тенге</a:t>
            </a:r>
            <a:r>
              <a:rPr lang="ru-RU" b="1" i="1" dirty="0"/>
              <a:t> </a:t>
            </a:r>
            <a:endParaRPr lang="ru-KZ" b="1" i="1" dirty="0"/>
          </a:p>
        </p:txBody>
      </p:sp>
    </p:spTree>
    <p:extLst>
      <p:ext uri="{BB962C8B-B14F-4D97-AF65-F5344CB8AC3E}">
        <p14:creationId xmlns:p14="http://schemas.microsoft.com/office/powerpoint/2010/main" val="137591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2750" y="982663"/>
            <a:ext cx="8788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7663" marR="0" lvl="0" indent="-17145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27063" y="218421"/>
            <a:ext cx="8739187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Приобретение основных средств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3632"/>
            <a:ext cx="577193" cy="852394"/>
          </a:xfrm>
          <a:prstGeom prst="rect">
            <a:avLst/>
          </a:prstGeom>
          <a:noFill/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9E7415C-959A-DAC8-C17A-28ED6D77F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351305"/>
              </p:ext>
            </p:extLst>
          </p:nvPr>
        </p:nvGraphicFramePr>
        <p:xfrm>
          <a:off x="738436" y="1054117"/>
          <a:ext cx="8568952" cy="5418626"/>
        </p:xfrm>
        <a:graphic>
          <a:graphicData uri="http://schemas.openxmlformats.org/drawingml/2006/table">
            <a:tbl>
              <a:tblPr/>
              <a:tblGrid>
                <a:gridCol w="3657873">
                  <a:extLst>
                    <a:ext uri="{9D8B030D-6E8A-4147-A177-3AD203B41FA5}">
                      <a16:colId xmlns:a16="http://schemas.microsoft.com/office/drawing/2014/main" val="2098427543"/>
                    </a:ext>
                  </a:extLst>
                </a:gridCol>
                <a:gridCol w="954229">
                  <a:extLst>
                    <a:ext uri="{9D8B030D-6E8A-4147-A177-3AD203B41FA5}">
                      <a16:colId xmlns:a16="http://schemas.microsoft.com/office/drawing/2014/main" val="3350255572"/>
                    </a:ext>
                  </a:extLst>
                </a:gridCol>
                <a:gridCol w="2007856">
                  <a:extLst>
                    <a:ext uri="{9D8B030D-6E8A-4147-A177-3AD203B41FA5}">
                      <a16:colId xmlns:a16="http://schemas.microsoft.com/office/drawing/2014/main" val="1621734103"/>
                    </a:ext>
                  </a:extLst>
                </a:gridCol>
                <a:gridCol w="1948994">
                  <a:extLst>
                    <a:ext uri="{9D8B030D-6E8A-4147-A177-3AD203B41FA5}">
                      <a16:colId xmlns:a16="http://schemas.microsoft.com/office/drawing/2014/main" val="1803095436"/>
                    </a:ext>
                  </a:extLst>
                </a:gridCol>
              </a:tblGrid>
              <a:tr h="5673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активов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к-во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639468"/>
                  </a:ext>
                </a:extLst>
              </a:tr>
              <a:tr h="201326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уточнение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191405"/>
                  </a:ext>
                </a:extLst>
              </a:tr>
              <a:tr h="2836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Шпалоподбойка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500 000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430 000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494030"/>
                  </a:ext>
                </a:extLst>
              </a:tr>
              <a:tr h="2836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Шаблоны электронные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300 000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928035"/>
                  </a:ext>
                </a:extLst>
              </a:tr>
              <a:tr h="2836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Шаблон путеизмерительный 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247 790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53362"/>
                  </a:ext>
                </a:extLst>
              </a:tr>
              <a:tr h="2836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Путевые домкраты 20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798695"/>
                  </a:ext>
                </a:extLst>
              </a:tr>
              <a:tr h="2836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Радиостанция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113 100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113 100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099978"/>
                  </a:ext>
                </a:extLst>
              </a:tr>
              <a:tr h="430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Домкрат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330 000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275 100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486424"/>
                  </a:ext>
                </a:extLst>
              </a:tr>
              <a:tr h="430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Вилочный погрузчик 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10 203 297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43077"/>
                  </a:ext>
                </a:extLst>
              </a:tr>
              <a:tr h="430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Набор инструментов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400 000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993187"/>
                  </a:ext>
                </a:extLst>
              </a:tr>
              <a:tr h="430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Набор инструментов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55 855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42 500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433092"/>
                  </a:ext>
                </a:extLst>
              </a:tr>
              <a:tr h="3477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Микроампервольтметр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302 575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300 000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066726"/>
                  </a:ext>
                </a:extLst>
              </a:tr>
              <a:tr h="430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Рампа (эстакада)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12 500 000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7 123 200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296378"/>
                  </a:ext>
                </a:extLst>
              </a:tr>
              <a:tr h="430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Генератор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900 000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785 000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54040"/>
                  </a:ext>
                </a:extLst>
              </a:tr>
              <a:tr h="2836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25 604 827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9 316 690</a:t>
                      </a:r>
                    </a:p>
                  </a:txBody>
                  <a:tcPr marL="7375" marR="7375" marT="7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3458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2BB2841-0D44-3DD4-17F4-85AFCF6A1690}"/>
              </a:ext>
            </a:extLst>
          </p:cNvPr>
          <p:cNvSpPr txBox="1"/>
          <p:nvPr/>
        </p:nvSpPr>
        <p:spPr>
          <a:xfrm>
            <a:off x="8443292" y="782007"/>
            <a:ext cx="12282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1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тыс. тенге</a:t>
            </a:r>
            <a:r>
              <a:rPr lang="ru-RU" b="1" i="1" dirty="0"/>
              <a:t> </a:t>
            </a:r>
            <a:endParaRPr lang="ru-KZ" b="1" i="1" dirty="0"/>
          </a:p>
        </p:txBody>
      </p:sp>
    </p:spTree>
    <p:extLst>
      <p:ext uri="{BB962C8B-B14F-4D97-AF65-F5344CB8AC3E}">
        <p14:creationId xmlns:p14="http://schemas.microsoft.com/office/powerpoint/2010/main" val="243987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2750" y="982663"/>
            <a:ext cx="8788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7663" marR="0" lvl="0" indent="-17145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3728" y="233408"/>
            <a:ext cx="8739187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Приобретение основных средств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3632"/>
            <a:ext cx="577193" cy="852394"/>
          </a:xfrm>
          <a:prstGeom prst="rect">
            <a:avLst/>
          </a:prstGeom>
          <a:noFill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A64C11C-AA89-43A0-7DED-A951DA8AD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820212"/>
              </p:ext>
            </p:extLst>
          </p:nvPr>
        </p:nvGraphicFramePr>
        <p:xfrm>
          <a:off x="882453" y="1340768"/>
          <a:ext cx="8483797" cy="3679701"/>
        </p:xfrm>
        <a:graphic>
          <a:graphicData uri="http://schemas.openxmlformats.org/drawingml/2006/table">
            <a:tbl>
              <a:tblPr/>
              <a:tblGrid>
                <a:gridCol w="3596816">
                  <a:extLst>
                    <a:ext uri="{9D8B030D-6E8A-4147-A177-3AD203B41FA5}">
                      <a16:colId xmlns:a16="http://schemas.microsoft.com/office/drawing/2014/main" val="2599326780"/>
                    </a:ext>
                  </a:extLst>
                </a:gridCol>
                <a:gridCol w="938301">
                  <a:extLst>
                    <a:ext uri="{9D8B030D-6E8A-4147-A177-3AD203B41FA5}">
                      <a16:colId xmlns:a16="http://schemas.microsoft.com/office/drawing/2014/main" val="3807857244"/>
                    </a:ext>
                  </a:extLst>
                </a:gridCol>
                <a:gridCol w="1974340">
                  <a:extLst>
                    <a:ext uri="{9D8B030D-6E8A-4147-A177-3AD203B41FA5}">
                      <a16:colId xmlns:a16="http://schemas.microsoft.com/office/drawing/2014/main" val="2476860209"/>
                    </a:ext>
                  </a:extLst>
                </a:gridCol>
                <a:gridCol w="1974340">
                  <a:extLst>
                    <a:ext uri="{9D8B030D-6E8A-4147-A177-3AD203B41FA5}">
                      <a16:colId xmlns:a16="http://schemas.microsoft.com/office/drawing/2014/main" val="1245433416"/>
                    </a:ext>
                  </a:extLst>
                </a:gridCol>
              </a:tblGrid>
              <a:tr h="42987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ОАР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к-во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253204"/>
                  </a:ext>
                </a:extLst>
              </a:tr>
              <a:tr h="447066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516887"/>
                  </a:ext>
                </a:extLst>
              </a:tr>
              <a:tr h="378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Ноутбук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1 493 385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1 007 400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450396"/>
                  </a:ext>
                </a:extLst>
              </a:tr>
              <a:tr h="3782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Kaspersky Endpoint Security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670829"/>
                  </a:ext>
                </a:extLst>
              </a:tr>
              <a:tr h="3782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Серверные лицензии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Azure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1 243 428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1 243 000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790049"/>
                  </a:ext>
                </a:extLst>
              </a:tr>
              <a:tr h="3782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Microsoft Office Business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1 009 000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56351"/>
                  </a:ext>
                </a:extLst>
              </a:tr>
              <a:tr h="7393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Лицензия Mirrosoft 365 Business Standard 2023-2024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1 009 000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976851"/>
                  </a:ext>
                </a:extLst>
              </a:tr>
              <a:tr h="5502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4 315 963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3 259 400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27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13CBB2-23E3-4EEE-8541-4A4A75FAE34E}"/>
              </a:ext>
            </a:extLst>
          </p:cNvPr>
          <p:cNvSpPr txBox="1"/>
          <p:nvPr/>
        </p:nvSpPr>
        <p:spPr>
          <a:xfrm>
            <a:off x="8587308" y="1068993"/>
            <a:ext cx="11221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1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тыс</a:t>
            </a:r>
            <a:r>
              <a:rPr lang="ru-RU" sz="1100" b="1" i="1" dirty="0">
                <a:solidFill>
                  <a:srgbClr val="000000"/>
                </a:solidFill>
                <a:latin typeface="Aptos Narrow" panose="020B0004020202020204" pitchFamily="34" charset="0"/>
              </a:rPr>
              <a:t>. </a:t>
            </a:r>
            <a:r>
              <a:rPr lang="ru-RU" sz="1100" b="1" i="1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тенге</a:t>
            </a:r>
            <a:r>
              <a:rPr lang="ru-RU" dirty="0"/>
              <a:t>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834570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4306" y="1071546"/>
            <a:ext cx="9109106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7663" indent="-171450" algn="just" fontAlgn="ctr">
              <a:buFontTx/>
              <a:buChar char="-"/>
              <a:defRPr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420" y="408527"/>
            <a:ext cx="8739187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Станция Заводская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2" y="102296"/>
            <a:ext cx="656321" cy="969250"/>
          </a:xfrm>
          <a:prstGeom prst="rect">
            <a:avLst/>
          </a:prstGeom>
          <a:noFill/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76AB124-0F04-C388-A9B6-93379E20A9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458645"/>
              </p:ext>
            </p:extLst>
          </p:nvPr>
        </p:nvGraphicFramePr>
        <p:xfrm>
          <a:off x="414306" y="3717032"/>
          <a:ext cx="4242059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5B7245C2-4DDD-8F12-3DCA-06101B939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294445"/>
              </p:ext>
            </p:extLst>
          </p:nvPr>
        </p:nvGraphicFramePr>
        <p:xfrm>
          <a:off x="4482852" y="3645024"/>
          <a:ext cx="5040560" cy="227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0C12981-8E7E-3F90-777D-340D1AC5B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065373"/>
              </p:ext>
            </p:extLst>
          </p:nvPr>
        </p:nvGraphicFramePr>
        <p:xfrm>
          <a:off x="433678" y="1226408"/>
          <a:ext cx="8729694" cy="1628775"/>
        </p:xfrm>
        <a:graphic>
          <a:graphicData uri="http://schemas.openxmlformats.org/drawingml/2006/table">
            <a:tbl>
              <a:tblPr/>
              <a:tblGrid>
                <a:gridCol w="2653885">
                  <a:extLst>
                    <a:ext uri="{9D8B030D-6E8A-4147-A177-3AD203B41FA5}">
                      <a16:colId xmlns:a16="http://schemas.microsoft.com/office/drawing/2014/main" val="1063263584"/>
                    </a:ext>
                  </a:extLst>
                </a:gridCol>
                <a:gridCol w="692317">
                  <a:extLst>
                    <a:ext uri="{9D8B030D-6E8A-4147-A177-3AD203B41FA5}">
                      <a16:colId xmlns:a16="http://schemas.microsoft.com/office/drawing/2014/main" val="2801172883"/>
                    </a:ext>
                  </a:extLst>
                </a:gridCol>
                <a:gridCol w="1135020">
                  <a:extLst>
                    <a:ext uri="{9D8B030D-6E8A-4147-A177-3AD203B41FA5}">
                      <a16:colId xmlns:a16="http://schemas.microsoft.com/office/drawing/2014/main" val="60507717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9935857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313170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572451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728269557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измерения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231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Чистый доход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-123 682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-153 853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-215 580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-208 109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-217 351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626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EBITDA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-2 016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-55 277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-47 490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-61 144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295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основной 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104 034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82 358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95 549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32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реализации фактический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вагон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42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Цена фактическая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14 898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5153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Себестоимость реализации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227 716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236 211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252 582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303 658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325 542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779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22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: скругленные углы 14">
            <a:extLst>
              <a:ext uri="{FF2B5EF4-FFF2-40B4-BE49-F238E27FC236}">
                <a16:creationId xmlns:a16="http://schemas.microsoft.com/office/drawing/2014/main" id="{6A0F835A-75FD-4785-877F-84EA98C0C286}"/>
              </a:ext>
            </a:extLst>
          </p:cNvPr>
          <p:cNvSpPr/>
          <p:nvPr/>
        </p:nvSpPr>
        <p:spPr>
          <a:xfrm>
            <a:off x="135821" y="1766562"/>
            <a:ext cx="1753364" cy="58112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129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F216CD5-E14C-4985-B374-58DC9D289965}"/>
              </a:ext>
            </a:extLst>
          </p:cNvPr>
          <p:cNvSpPr txBox="1"/>
          <p:nvPr/>
        </p:nvSpPr>
        <p:spPr>
          <a:xfrm>
            <a:off x="553226" y="1907464"/>
            <a:ext cx="847789" cy="40254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altLang="ko-KR" sz="2016" b="1" i="1" dirty="0">
                <a:solidFill>
                  <a:srgbClr val="00B050"/>
                </a:solidFill>
                <a:latin typeface="Cambria" panose="02040503050406030204" pitchFamily="18" charset="0"/>
                <a:cs typeface="Arial" pitchFamily="34" charset="0"/>
              </a:rPr>
              <a:t>18</a:t>
            </a:r>
            <a:endParaRPr lang="ru-RU" altLang="ko-KR" sz="968" b="1" i="1" dirty="0">
              <a:solidFill>
                <a:srgbClr val="00B05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05" name="Прямоугольник: скругленные углы 133">
            <a:extLst>
              <a:ext uri="{FF2B5EF4-FFF2-40B4-BE49-F238E27FC236}">
                <a16:creationId xmlns:a16="http://schemas.microsoft.com/office/drawing/2014/main" id="{33AD01A6-14E1-42F1-99AB-C37B30F1DC5E}"/>
              </a:ext>
            </a:extLst>
          </p:cNvPr>
          <p:cNvSpPr/>
          <p:nvPr/>
        </p:nvSpPr>
        <p:spPr>
          <a:xfrm>
            <a:off x="3937193" y="1766562"/>
            <a:ext cx="1300191" cy="58112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129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D639FC7-25C2-46B5-944C-B2914D31BFE5}"/>
              </a:ext>
            </a:extLst>
          </p:cNvPr>
          <p:cNvSpPr txBox="1"/>
          <p:nvPr/>
        </p:nvSpPr>
        <p:spPr>
          <a:xfrm>
            <a:off x="4072570" y="1923641"/>
            <a:ext cx="1062268" cy="40254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16" b="1" dirty="0">
                <a:solidFill>
                  <a:srgbClr val="00B050"/>
                </a:solidFill>
                <a:latin typeface="Cambria" panose="02040503050406030204" pitchFamily="18" charset="0"/>
                <a:ea typeface="Arial Unicode MS"/>
                <a:cs typeface="Arial" pitchFamily="34" charset="0"/>
              </a:rPr>
              <a:t>69,562</a:t>
            </a:r>
            <a:endParaRPr lang="ko-KR" altLang="en-US" sz="2016" b="1" dirty="0">
              <a:solidFill>
                <a:srgbClr val="00B050"/>
              </a:solidFill>
              <a:latin typeface="Cambria" panose="02040503050406030204" pitchFamily="18" charset="0"/>
              <a:ea typeface="Arial Unicode MS"/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67FFCFB-DA37-4C01-B74F-00093AA73174}"/>
              </a:ext>
            </a:extLst>
          </p:cNvPr>
          <p:cNvSpPr txBox="1"/>
          <p:nvPr/>
        </p:nvSpPr>
        <p:spPr>
          <a:xfrm>
            <a:off x="4077130" y="1516633"/>
            <a:ext cx="1103689" cy="5093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k-KZ" sz="1129" b="1" dirty="0">
                <a:solidFill>
                  <a:srgbClr val="002060"/>
                </a:solidFill>
                <a:latin typeface="Cambria" panose="02040503050406030204" pitchFamily="18" charset="0"/>
              </a:rPr>
              <a:t>Объем вложенных </a:t>
            </a:r>
            <a:r>
              <a:rPr lang="ru-RU" sz="1129" b="1" dirty="0">
                <a:solidFill>
                  <a:srgbClr val="002060"/>
                </a:solidFill>
                <a:latin typeface="Cambria" panose="02040503050406030204" pitchFamily="18" charset="0"/>
              </a:rPr>
              <a:t>инвестиций</a:t>
            </a:r>
            <a:endParaRPr lang="x-none" sz="1129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1A94BB8-94D3-4BC3-87CA-9F7AA42810CD}"/>
              </a:ext>
            </a:extLst>
          </p:cNvPr>
          <p:cNvSpPr txBox="1"/>
          <p:nvPr/>
        </p:nvSpPr>
        <p:spPr>
          <a:xfrm>
            <a:off x="4288537" y="2340035"/>
            <a:ext cx="696024" cy="241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8" i="1" dirty="0">
                <a:solidFill>
                  <a:srgbClr val="002060"/>
                </a:solidFill>
                <a:latin typeface="Cambria" panose="02040503050406030204" pitchFamily="18" charset="0"/>
              </a:rPr>
              <a:t>млрд. </a:t>
            </a:r>
            <a:r>
              <a:rPr lang="ru-RU" sz="968" i="1" dirty="0" err="1">
                <a:solidFill>
                  <a:srgbClr val="002060"/>
                </a:solidFill>
                <a:latin typeface="Cambria" panose="02040503050406030204" pitchFamily="18" charset="0"/>
              </a:rPr>
              <a:t>тг</a:t>
            </a:r>
            <a:r>
              <a:rPr lang="ru-RU" sz="968" i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lang="x-none" sz="968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5" name="Прямоугольник: скругленные углы 143">
            <a:extLst>
              <a:ext uri="{FF2B5EF4-FFF2-40B4-BE49-F238E27FC236}">
                <a16:creationId xmlns:a16="http://schemas.microsoft.com/office/drawing/2014/main" id="{5F5C7176-5D95-43CD-86D3-8DD475005C92}"/>
              </a:ext>
            </a:extLst>
          </p:cNvPr>
          <p:cNvSpPr/>
          <p:nvPr/>
        </p:nvSpPr>
        <p:spPr>
          <a:xfrm>
            <a:off x="5394289" y="1766562"/>
            <a:ext cx="1277920" cy="58112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129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82A4C9F-D967-4B49-A1C0-C66B457F1C8C}"/>
              </a:ext>
            </a:extLst>
          </p:cNvPr>
          <p:cNvSpPr txBox="1"/>
          <p:nvPr/>
        </p:nvSpPr>
        <p:spPr>
          <a:xfrm>
            <a:off x="5618341" y="1917655"/>
            <a:ext cx="870700" cy="40254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 defTabSz="7372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16" b="1" dirty="0">
                <a:solidFill>
                  <a:srgbClr val="00B050"/>
                </a:solidFill>
                <a:latin typeface="Cambria" panose="02040503050406030204" pitchFamily="18" charset="0"/>
                <a:ea typeface="Arial Unicode MS"/>
                <a:cs typeface="Arial" pitchFamily="34" charset="0"/>
              </a:rPr>
              <a:t>1 353</a:t>
            </a:r>
            <a:endParaRPr lang="ko-KR" altLang="en-US" sz="2016" b="1" dirty="0">
              <a:solidFill>
                <a:srgbClr val="00B050"/>
              </a:solidFill>
              <a:latin typeface="Cambria" panose="02040503050406030204" pitchFamily="18" charset="0"/>
              <a:ea typeface="Arial Unicode MS"/>
              <a:cs typeface="Arial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69C80B7-92E8-4F21-B82B-EF3CD0C4EC8B}"/>
              </a:ext>
            </a:extLst>
          </p:cNvPr>
          <p:cNvSpPr txBox="1"/>
          <p:nvPr/>
        </p:nvSpPr>
        <p:spPr>
          <a:xfrm>
            <a:off x="5433772" y="1599895"/>
            <a:ext cx="1231427" cy="3703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29" b="1" dirty="0">
                <a:solidFill>
                  <a:srgbClr val="002060"/>
                </a:solidFill>
                <a:latin typeface="Cambria" panose="02040503050406030204" pitchFamily="18" charset="0"/>
              </a:rPr>
              <a:t>Рабочие места </a:t>
            </a:r>
          </a:p>
          <a:p>
            <a:pPr algn="ctr">
              <a:lnSpc>
                <a:spcPct val="80000"/>
              </a:lnSpc>
            </a:pPr>
            <a:r>
              <a:rPr lang="ru-RU" sz="1129" dirty="0">
                <a:solidFill>
                  <a:srgbClr val="002060"/>
                </a:solidFill>
                <a:latin typeface="Cambria" panose="02040503050406030204" pitchFamily="18" charset="0"/>
              </a:rPr>
              <a:t>(постоянные)</a:t>
            </a:r>
            <a:endParaRPr lang="x-none" sz="1129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8" name="Прямоугольник: скругленные углы 152">
            <a:extLst>
              <a:ext uri="{FF2B5EF4-FFF2-40B4-BE49-F238E27FC236}">
                <a16:creationId xmlns:a16="http://schemas.microsoft.com/office/drawing/2014/main" id="{0DEB0445-75BD-4FBF-9BFC-3662F9FC114C}"/>
              </a:ext>
            </a:extLst>
          </p:cNvPr>
          <p:cNvSpPr/>
          <p:nvPr/>
        </p:nvSpPr>
        <p:spPr>
          <a:xfrm>
            <a:off x="6827088" y="1766562"/>
            <a:ext cx="1452141" cy="58112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129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4481FE9-3114-4C13-A080-3DB1B23353D6}"/>
              </a:ext>
            </a:extLst>
          </p:cNvPr>
          <p:cNvSpPr txBox="1"/>
          <p:nvPr/>
        </p:nvSpPr>
        <p:spPr>
          <a:xfrm>
            <a:off x="7056166" y="1935611"/>
            <a:ext cx="1097241" cy="40254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 defTabSz="7372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16" b="1" dirty="0">
                <a:solidFill>
                  <a:srgbClr val="00B050"/>
                </a:solidFill>
                <a:latin typeface="Cambria" panose="02040503050406030204" pitchFamily="18" charset="0"/>
                <a:ea typeface="Arial Unicode MS"/>
                <a:cs typeface="Arial" pitchFamily="34" charset="0"/>
              </a:rPr>
              <a:t>57,741</a:t>
            </a:r>
            <a:endParaRPr lang="ko-KR" altLang="en-US" sz="2016" b="1" dirty="0">
              <a:solidFill>
                <a:srgbClr val="00B050"/>
              </a:solidFill>
              <a:latin typeface="Cambria" panose="02040503050406030204" pitchFamily="18" charset="0"/>
              <a:ea typeface="Arial Unicode MS"/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2CF8FD3-D4BA-4EF8-AC83-5A2D6D893808}"/>
              </a:ext>
            </a:extLst>
          </p:cNvPr>
          <p:cNvSpPr txBox="1"/>
          <p:nvPr/>
        </p:nvSpPr>
        <p:spPr>
          <a:xfrm>
            <a:off x="6950971" y="1570901"/>
            <a:ext cx="1148071" cy="3703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29" b="1" dirty="0">
                <a:solidFill>
                  <a:srgbClr val="002060"/>
                </a:solidFill>
                <a:latin typeface="Cambria" panose="02040503050406030204" pitchFamily="18" charset="0"/>
              </a:rPr>
              <a:t>Объем </a:t>
            </a:r>
          </a:p>
          <a:p>
            <a:pPr algn="ctr">
              <a:lnSpc>
                <a:spcPct val="80000"/>
              </a:lnSpc>
            </a:pPr>
            <a:r>
              <a:rPr lang="ru-RU" sz="1129" b="1" dirty="0">
                <a:solidFill>
                  <a:srgbClr val="002060"/>
                </a:solidFill>
                <a:latin typeface="Cambria" panose="02040503050406030204" pitchFamily="18" charset="0"/>
              </a:rPr>
              <a:t>производства</a:t>
            </a:r>
            <a:endParaRPr lang="x-none" sz="1129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CD69E0E-1536-409B-8FFD-48B6EF75630B}"/>
              </a:ext>
            </a:extLst>
          </p:cNvPr>
          <p:cNvSpPr txBox="1"/>
          <p:nvPr/>
        </p:nvSpPr>
        <p:spPr>
          <a:xfrm>
            <a:off x="7206073" y="2355694"/>
            <a:ext cx="723275" cy="241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8" i="1" dirty="0">
                <a:solidFill>
                  <a:srgbClr val="002060"/>
                </a:solidFill>
                <a:latin typeface="Cambria" panose="02040503050406030204" pitchFamily="18" charset="0"/>
              </a:rPr>
              <a:t>млрд.  </a:t>
            </a:r>
            <a:r>
              <a:rPr lang="ru-RU" sz="968" i="1" dirty="0" err="1">
                <a:solidFill>
                  <a:srgbClr val="002060"/>
                </a:solidFill>
                <a:latin typeface="Cambria" panose="02040503050406030204" pitchFamily="18" charset="0"/>
              </a:rPr>
              <a:t>тг</a:t>
            </a:r>
            <a:r>
              <a:rPr lang="ru-RU" sz="968" i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lang="x-none" sz="968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B29E53D-53FE-4C7D-8873-A5C53B2F15CB}"/>
              </a:ext>
            </a:extLst>
          </p:cNvPr>
          <p:cNvSpPr txBox="1"/>
          <p:nvPr/>
        </p:nvSpPr>
        <p:spPr>
          <a:xfrm>
            <a:off x="289158" y="1546314"/>
            <a:ext cx="1437978" cy="3703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29" b="1" dirty="0">
                <a:solidFill>
                  <a:srgbClr val="002060"/>
                </a:solidFill>
                <a:latin typeface="Cambria" panose="02040503050406030204" pitchFamily="18" charset="0"/>
              </a:rPr>
              <a:t>Кол-во проектов/</a:t>
            </a:r>
          </a:p>
          <a:p>
            <a:pPr algn="ctr">
              <a:lnSpc>
                <a:spcPct val="80000"/>
              </a:lnSpc>
            </a:pPr>
            <a:r>
              <a:rPr lang="ru-RU" sz="1129" b="1" dirty="0">
                <a:solidFill>
                  <a:srgbClr val="002060"/>
                </a:solidFill>
                <a:latin typeface="Cambria" panose="02040503050406030204" pitchFamily="18" charset="0"/>
              </a:rPr>
              <a:t>участников СЭЗ</a:t>
            </a:r>
            <a:endParaRPr lang="x-none" sz="1129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27" name="Прямоугольник: скругленные углы 127">
            <a:extLst>
              <a:ext uri="{FF2B5EF4-FFF2-40B4-BE49-F238E27FC236}">
                <a16:creationId xmlns:a16="http://schemas.microsoft.com/office/drawing/2014/main" id="{97DCCCC8-2AE4-44DF-8943-14D5F36473AD}"/>
              </a:ext>
            </a:extLst>
          </p:cNvPr>
          <p:cNvSpPr/>
          <p:nvPr/>
        </p:nvSpPr>
        <p:spPr>
          <a:xfrm>
            <a:off x="8433880" y="1766562"/>
            <a:ext cx="1296383" cy="58112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129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5312CD4-0EE6-4497-9237-61711CE2ECEF}"/>
              </a:ext>
            </a:extLst>
          </p:cNvPr>
          <p:cNvSpPr txBox="1"/>
          <p:nvPr/>
        </p:nvSpPr>
        <p:spPr>
          <a:xfrm>
            <a:off x="8554997" y="1928114"/>
            <a:ext cx="1138982" cy="40254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sz="2016" b="1" dirty="0">
                <a:solidFill>
                  <a:srgbClr val="00B050"/>
                </a:solidFill>
                <a:latin typeface="Cambria" panose="02040503050406030204" pitchFamily="18" charset="0"/>
                <a:ea typeface="Arial Unicode MS"/>
                <a:cs typeface="Arial" pitchFamily="34" charset="0"/>
              </a:rPr>
              <a:t> 12,592</a:t>
            </a:r>
            <a:endParaRPr lang="ko-KR" altLang="en-US" sz="2016" b="1" dirty="0">
              <a:solidFill>
                <a:srgbClr val="00B050"/>
              </a:solidFill>
              <a:latin typeface="Cambria" panose="02040503050406030204" pitchFamily="18" charset="0"/>
              <a:ea typeface="Arial Unicode MS"/>
              <a:cs typeface="Arial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D8666F5-3559-4A5A-8625-33D3D58B29E7}"/>
              </a:ext>
            </a:extLst>
          </p:cNvPr>
          <p:cNvSpPr txBox="1"/>
          <p:nvPr/>
        </p:nvSpPr>
        <p:spPr>
          <a:xfrm>
            <a:off x="8600978" y="1531868"/>
            <a:ext cx="1024640" cy="5093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29" b="1" dirty="0">
                <a:solidFill>
                  <a:srgbClr val="002060"/>
                </a:solidFill>
                <a:latin typeface="Cambria" panose="02040503050406030204" pitchFamily="18" charset="0"/>
              </a:rPr>
              <a:t>Объем </a:t>
            </a:r>
          </a:p>
          <a:p>
            <a:pPr algn="ctr">
              <a:lnSpc>
                <a:spcPct val="80000"/>
              </a:lnSpc>
            </a:pPr>
            <a:r>
              <a:rPr lang="ru-RU" sz="1129" b="1" dirty="0">
                <a:solidFill>
                  <a:srgbClr val="002060"/>
                </a:solidFill>
                <a:latin typeface="Cambria" panose="02040503050406030204" pitchFamily="18" charset="0"/>
              </a:rPr>
              <a:t>налоговых </a:t>
            </a:r>
          </a:p>
          <a:p>
            <a:pPr algn="ctr">
              <a:lnSpc>
                <a:spcPct val="80000"/>
              </a:lnSpc>
            </a:pPr>
            <a:r>
              <a:rPr lang="ru-RU" sz="1129" b="1" dirty="0">
                <a:solidFill>
                  <a:srgbClr val="002060"/>
                </a:solidFill>
                <a:latin typeface="Cambria" panose="02040503050406030204" pitchFamily="18" charset="0"/>
              </a:rPr>
              <a:t>отчислений</a:t>
            </a:r>
            <a:endParaRPr lang="x-none" sz="1129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9F27A66-3DC0-4A09-A5D9-70C7B253A907}"/>
              </a:ext>
            </a:extLst>
          </p:cNvPr>
          <p:cNvSpPr txBox="1"/>
          <p:nvPr/>
        </p:nvSpPr>
        <p:spPr>
          <a:xfrm>
            <a:off x="8846354" y="2346798"/>
            <a:ext cx="696024" cy="241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8" i="1" dirty="0">
                <a:solidFill>
                  <a:srgbClr val="002060"/>
                </a:solidFill>
                <a:latin typeface="Cambria" panose="02040503050406030204" pitchFamily="18" charset="0"/>
              </a:rPr>
              <a:t>млрд. </a:t>
            </a:r>
            <a:r>
              <a:rPr lang="ru-RU" sz="968" i="1" dirty="0" err="1">
                <a:solidFill>
                  <a:srgbClr val="002060"/>
                </a:solidFill>
                <a:latin typeface="Cambria" panose="02040503050406030204" pitchFamily="18" charset="0"/>
              </a:rPr>
              <a:t>тг</a:t>
            </a:r>
            <a:r>
              <a:rPr lang="ru-RU" sz="968" i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lang="x-none" sz="968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746359-69A4-414B-9185-80A3849298AF}"/>
              </a:ext>
            </a:extLst>
          </p:cNvPr>
          <p:cNvSpPr txBox="1"/>
          <p:nvPr/>
        </p:nvSpPr>
        <p:spPr>
          <a:xfrm>
            <a:off x="416417" y="2941527"/>
            <a:ext cx="8905159" cy="2672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9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ПРИВЛЕЧЕНО за 2023г. :</a:t>
            </a:r>
          </a:p>
          <a:p>
            <a:r>
              <a:rPr lang="ru-RU" sz="1129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lang="kk-KZ" sz="1129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участника СЭЗ</a:t>
            </a:r>
            <a:r>
              <a:rPr lang="en-US" sz="1209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kk-KZ" sz="1209" b="1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30400" indent="-230400" algn="just">
              <a:buFont typeface="Wingdings" panose="05000000000000000000" pitchFamily="2" charset="2"/>
              <a:buChar char="ü"/>
            </a:pPr>
            <a:r>
              <a:rPr lang="ru-RU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ТОО «</a:t>
            </a:r>
            <a:r>
              <a:rPr lang="ru-RU" sz="1209" i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Интаго</a:t>
            </a:r>
            <a:r>
              <a:rPr lang="ru-RU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-Казахстан» - </a:t>
            </a:r>
            <a:r>
              <a:rPr lang="kk-KZ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производство нетканых геосинтетических материалов</a:t>
            </a:r>
            <a:endParaRPr lang="ru-RU" sz="1209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30400" indent="-230400" algn="just">
              <a:buFont typeface="Wingdings" panose="05000000000000000000" pitchFamily="2" charset="2"/>
              <a:buChar char="ü"/>
            </a:pPr>
            <a:r>
              <a:rPr lang="ru-RU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ТОО «</a:t>
            </a:r>
            <a:r>
              <a:rPr lang="fr-FR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 polytex»</a:t>
            </a:r>
            <a:r>
              <a:rPr lang="ru-RU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kk-KZ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производство мультифиламентной нити </a:t>
            </a:r>
          </a:p>
          <a:p>
            <a:pPr marL="230400" indent="-230400" algn="just">
              <a:buFont typeface="Wingdings" panose="05000000000000000000" pitchFamily="2" charset="2"/>
              <a:buChar char="ü"/>
            </a:pPr>
            <a:r>
              <a:rPr lang="ru-RU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ТОО «</a:t>
            </a:r>
            <a:r>
              <a:rPr lang="fr-FR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 PLASTIC»</a:t>
            </a:r>
            <a:r>
              <a:rPr lang="ru-RU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- </a:t>
            </a:r>
            <a:r>
              <a:rPr lang="kk-KZ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производство пластиковых поддонов</a:t>
            </a:r>
            <a:endParaRPr lang="ru-RU" sz="1209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30400" indent="-230400" algn="just">
              <a:buFont typeface="Wingdings" panose="05000000000000000000" pitchFamily="2" charset="2"/>
              <a:buChar char="ü"/>
            </a:pPr>
            <a:r>
              <a:rPr lang="ru-RU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ТОО «</a:t>
            </a:r>
            <a:r>
              <a:rPr lang="fr-FR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PP&amp;PET MANUFACTURING»</a:t>
            </a:r>
            <a:r>
              <a:rPr lang="ru-RU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- производство нити из полипропилена (ПП), полиэтилентерефталата (ПЭТ) и полиэтилена (ПЭ) </a:t>
            </a:r>
            <a:endParaRPr lang="kk-KZ" sz="1209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kk-KZ" sz="403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kk-KZ" sz="403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129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 лица, осуществляющих вспомогательный вид деятельности</a:t>
            </a:r>
            <a:r>
              <a:rPr lang="en-US" sz="1129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ru-RU" sz="1129" b="1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30400" indent="-230400" algn="just">
              <a:buFont typeface="Wingdings" panose="05000000000000000000" pitchFamily="2" charset="2"/>
              <a:buChar char="ü"/>
            </a:pPr>
            <a:r>
              <a:rPr lang="kk-KZ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АО «</a:t>
            </a:r>
            <a:r>
              <a:rPr lang="fr-FR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Jusan Mobile»</a:t>
            </a:r>
            <a:r>
              <a:rPr lang="ru-RU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(прокладка волокно-оптического кабеля) - оказание медицинских услуг участникам СЭЗ</a:t>
            </a:r>
          </a:p>
          <a:p>
            <a:pPr marL="230400" indent="-230400" algn="just">
              <a:buFont typeface="Wingdings" panose="05000000000000000000" pitchFamily="2" charset="2"/>
              <a:buChar char="ü"/>
            </a:pPr>
            <a:r>
              <a:rPr lang="ru-RU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ТОО «</a:t>
            </a:r>
            <a:r>
              <a:rPr lang="ru-RU" sz="1209" i="1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Нефтестройсервис</a:t>
            </a:r>
            <a:r>
              <a:rPr lang="ru-RU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ЛТД» (строительство автомобильной заправочной станции, реконструкция ж/д пути, удлинение ж/д пути) - развитие ж/д пути и заправочной станции.</a:t>
            </a:r>
          </a:p>
          <a:p>
            <a:pPr marL="230400" indent="-230400" algn="just">
              <a:buFont typeface="Wingdings" panose="05000000000000000000" pitchFamily="2" charset="2"/>
              <a:buChar char="ü"/>
            </a:pPr>
            <a:r>
              <a:rPr lang="ru-RU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ТОО «</a:t>
            </a:r>
            <a:r>
              <a:rPr lang="en-US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ARA STROY SERVICE</a:t>
            </a:r>
            <a:r>
              <a:rPr lang="ru-RU" sz="1209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» (строительство ремонтно-строительного цеха) - оказание медицинских услуг участникам СЭЗ</a:t>
            </a:r>
          </a:p>
          <a:p>
            <a:pPr marL="230400" indent="-230400" algn="just">
              <a:buFont typeface="Wingdings" panose="05000000000000000000" pitchFamily="2" charset="2"/>
              <a:buChar char="ü"/>
            </a:pPr>
            <a:endParaRPr lang="en-US" sz="1209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38240" indent="-138240">
              <a:buFont typeface="Wingdings" panose="05000000000000000000" pitchFamily="2" charset="2"/>
              <a:buChar char="ü"/>
            </a:pPr>
            <a:endParaRPr lang="kk-KZ" sz="403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330F039-3154-10B7-C850-C9640EA02FD1}"/>
              </a:ext>
            </a:extLst>
          </p:cNvPr>
          <p:cNvCxnSpPr>
            <a:cxnSpLocks/>
          </p:cNvCxnSpPr>
          <p:nvPr/>
        </p:nvCxnSpPr>
        <p:spPr>
          <a:xfrm>
            <a:off x="743906" y="1210926"/>
            <a:ext cx="8482401" cy="0"/>
          </a:xfrm>
          <a:prstGeom prst="line">
            <a:avLst/>
          </a:prstGeom>
          <a:ln w="28575">
            <a:solidFill>
              <a:srgbClr val="357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www.nipt.kz/templates/Default/images/logo.png">
            <a:extLst>
              <a:ext uri="{FF2B5EF4-FFF2-40B4-BE49-F238E27FC236}">
                <a16:creationId xmlns:a16="http://schemas.microsoft.com/office/drawing/2014/main" id="{32F67C48-D20D-9AA5-488B-5877D5547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5" y="664369"/>
            <a:ext cx="555351" cy="8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B71039-AB75-9E15-5D78-8CA0B81AFFC2}"/>
              </a:ext>
            </a:extLst>
          </p:cNvPr>
          <p:cNvSpPr txBox="1"/>
          <p:nvPr/>
        </p:nvSpPr>
        <p:spPr>
          <a:xfrm>
            <a:off x="660225" y="1225391"/>
            <a:ext cx="4916329" cy="31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51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ПОКАЗАТЕЛИ ЗА </a:t>
            </a:r>
            <a:r>
              <a:rPr lang="ru-RU" sz="1129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2023 ГОД</a:t>
            </a:r>
            <a:r>
              <a:rPr lang="ru-RU" sz="1451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sz="1451" b="1" i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Заголовок 7">
            <a:extLst>
              <a:ext uri="{FF2B5EF4-FFF2-40B4-BE49-F238E27FC236}">
                <a16:creationId xmlns:a16="http://schemas.microsoft.com/office/drawing/2014/main" id="{840D3731-AC4B-CA95-8A2C-1FC84CB73B07}"/>
              </a:ext>
            </a:extLst>
          </p:cNvPr>
          <p:cNvSpPr txBox="1">
            <a:spLocks/>
          </p:cNvSpPr>
          <p:nvPr/>
        </p:nvSpPr>
        <p:spPr>
          <a:xfrm>
            <a:off x="681946" y="870756"/>
            <a:ext cx="8384836" cy="3788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51" b="1" dirty="0">
                <a:solidFill>
                  <a:srgbClr val="35759D"/>
                </a:solidFill>
                <a:latin typeface="Cambria" panose="02040503050406030204" pitchFamily="18" charset="0"/>
                <a:ea typeface="+mn-ea"/>
                <a:cs typeface="Arial" pitchFamily="34" charset="0"/>
              </a:rPr>
              <a:t>ОСНОВНЫЕ ПОКАЗАТЕЛИ СЭЗ </a:t>
            </a:r>
          </a:p>
        </p:txBody>
      </p:sp>
      <p:sp>
        <p:nvSpPr>
          <p:cNvPr id="3" name="Прямоугольник: скругленные углы 14">
            <a:extLst>
              <a:ext uri="{FF2B5EF4-FFF2-40B4-BE49-F238E27FC236}">
                <a16:creationId xmlns:a16="http://schemas.microsoft.com/office/drawing/2014/main" id="{250EAED1-D41A-A319-6245-554C1E1A5FF1}"/>
              </a:ext>
            </a:extLst>
          </p:cNvPr>
          <p:cNvSpPr/>
          <p:nvPr/>
        </p:nvSpPr>
        <p:spPr>
          <a:xfrm>
            <a:off x="2032114" y="1759752"/>
            <a:ext cx="1753364" cy="58112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129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F6C33-F4D3-03D4-3A18-64E2704F65EC}"/>
              </a:ext>
            </a:extLst>
          </p:cNvPr>
          <p:cNvSpPr txBox="1"/>
          <p:nvPr/>
        </p:nvSpPr>
        <p:spPr>
          <a:xfrm>
            <a:off x="2419823" y="1943301"/>
            <a:ext cx="961443" cy="40254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altLang="ko-KR" sz="2016" b="1" dirty="0">
                <a:solidFill>
                  <a:srgbClr val="00B050"/>
                </a:solidFill>
                <a:latin typeface="Cambria" panose="02040503050406030204" pitchFamily="18" charset="0"/>
                <a:cs typeface="Arial" pitchFamily="34" charset="0"/>
              </a:rPr>
              <a:t>8</a:t>
            </a:r>
            <a:endParaRPr lang="ko-KR" altLang="en-US" sz="2016" b="1" dirty="0">
              <a:solidFill>
                <a:srgbClr val="00B05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FFF12A-7FC0-EB9C-E1D5-9B3E038C20D0}"/>
              </a:ext>
            </a:extLst>
          </p:cNvPr>
          <p:cNvSpPr txBox="1"/>
          <p:nvPr/>
        </p:nvSpPr>
        <p:spPr>
          <a:xfrm>
            <a:off x="2221358" y="1534029"/>
            <a:ext cx="1437978" cy="5093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29" b="1" dirty="0">
                <a:solidFill>
                  <a:srgbClr val="002060"/>
                </a:solidFill>
                <a:latin typeface="Cambria" panose="02040503050406030204" pitchFamily="18" charset="0"/>
              </a:rPr>
              <a:t>Кол-во лиц/</a:t>
            </a:r>
          </a:p>
          <a:p>
            <a:pPr algn="ctr">
              <a:lnSpc>
                <a:spcPct val="80000"/>
              </a:lnSpc>
            </a:pPr>
            <a:r>
              <a:rPr lang="ru-RU" sz="1129" b="1" dirty="0">
                <a:solidFill>
                  <a:srgbClr val="002060"/>
                </a:solidFill>
                <a:latin typeface="Cambria" panose="02040503050406030204" pitchFamily="18" charset="0"/>
              </a:rPr>
              <a:t>вспомогательный вид деятельности</a:t>
            </a:r>
            <a:endParaRPr lang="x-none" sz="1129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C2E9B15-DA9C-B04C-C4D0-962D5C72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2862" y="5909436"/>
            <a:ext cx="2211705" cy="294382"/>
          </a:xfrm>
        </p:spPr>
        <p:txBody>
          <a:bodyPr/>
          <a:lstStyle/>
          <a:p>
            <a:fld id="{8A7BA05B-0276-4C38-A94C-1BD4E382645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1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2750" y="982663"/>
            <a:ext cx="8788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7663" indent="-171450" algn="just" fontAlgn="ctr">
              <a:buFontTx/>
              <a:buChar char="-"/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98476" y="332656"/>
            <a:ext cx="863123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3366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Информация об акционерах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6" y="98472"/>
            <a:ext cx="563386" cy="85239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91276" y="1087690"/>
            <a:ext cx="86787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 algn="just">
              <a:spcAft>
                <a:spcPts val="600"/>
              </a:spcAft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0" indent="-400050" algn="just">
              <a:spcAft>
                <a:spcPts val="600"/>
              </a:spcAft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0" indent="-400050" algn="just">
              <a:spcAft>
                <a:spcPts val="600"/>
              </a:spcAft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0" indent="-400050" algn="just">
              <a:spcAft>
                <a:spcPts val="600"/>
              </a:spcAft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0" indent="-400050" algn="just">
              <a:spcAft>
                <a:spcPts val="600"/>
              </a:spcAft>
              <a:buFontTx/>
              <a:buAutoNum type="romanUcPeriod"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0" indent="-400050" algn="just">
              <a:spcAft>
                <a:spcPts val="600"/>
              </a:spcAft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0" indent="-400050" algn="just">
              <a:spcAft>
                <a:spcPts val="600"/>
              </a:spcAft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F45500E-0FCB-88E1-B4C8-F5A07A7AD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880094"/>
              </p:ext>
            </p:extLst>
          </p:nvPr>
        </p:nvGraphicFramePr>
        <p:xfrm>
          <a:off x="388726" y="1192718"/>
          <a:ext cx="6758419" cy="2492991"/>
        </p:xfrm>
        <a:graphic>
          <a:graphicData uri="http://schemas.openxmlformats.org/drawingml/2006/table">
            <a:tbl>
              <a:tblPr/>
              <a:tblGrid>
                <a:gridCol w="804904">
                  <a:extLst>
                    <a:ext uri="{9D8B030D-6E8A-4147-A177-3AD203B41FA5}">
                      <a16:colId xmlns:a16="http://schemas.microsoft.com/office/drawing/2014/main" val="3000789985"/>
                    </a:ext>
                  </a:extLst>
                </a:gridCol>
                <a:gridCol w="721638">
                  <a:extLst>
                    <a:ext uri="{9D8B030D-6E8A-4147-A177-3AD203B41FA5}">
                      <a16:colId xmlns:a16="http://schemas.microsoft.com/office/drawing/2014/main" val="774481058"/>
                    </a:ext>
                  </a:extLst>
                </a:gridCol>
                <a:gridCol w="738985">
                  <a:extLst>
                    <a:ext uri="{9D8B030D-6E8A-4147-A177-3AD203B41FA5}">
                      <a16:colId xmlns:a16="http://schemas.microsoft.com/office/drawing/2014/main" val="1050166190"/>
                    </a:ext>
                  </a:extLst>
                </a:gridCol>
                <a:gridCol w="1054702">
                  <a:extLst>
                    <a:ext uri="{9D8B030D-6E8A-4147-A177-3AD203B41FA5}">
                      <a16:colId xmlns:a16="http://schemas.microsoft.com/office/drawing/2014/main" val="2059329403"/>
                    </a:ext>
                  </a:extLst>
                </a:gridCol>
                <a:gridCol w="1054702">
                  <a:extLst>
                    <a:ext uri="{9D8B030D-6E8A-4147-A177-3AD203B41FA5}">
                      <a16:colId xmlns:a16="http://schemas.microsoft.com/office/drawing/2014/main" val="78193079"/>
                    </a:ext>
                  </a:extLst>
                </a:gridCol>
                <a:gridCol w="1332255">
                  <a:extLst>
                    <a:ext uri="{9D8B030D-6E8A-4147-A177-3AD203B41FA5}">
                      <a16:colId xmlns:a16="http://schemas.microsoft.com/office/drawing/2014/main" val="158802669"/>
                    </a:ext>
                  </a:extLst>
                </a:gridCol>
                <a:gridCol w="1051233">
                  <a:extLst>
                    <a:ext uri="{9D8B030D-6E8A-4147-A177-3AD203B41FA5}">
                      <a16:colId xmlns:a16="http://schemas.microsoft.com/office/drawing/2014/main" val="457642883"/>
                    </a:ext>
                  </a:extLst>
                </a:gridCol>
              </a:tblGrid>
              <a:tr h="2347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размещаемых акций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кол-во размещенных акций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акционера, тыс. тг.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акционера,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771309"/>
                  </a:ext>
                </a:extLst>
              </a:tr>
              <a:tr h="849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КГИП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KUS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КГИП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KUS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504875"/>
                  </a:ext>
                </a:extLst>
              </a:tr>
              <a:tr h="70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23.06.202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8 619 343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6 598 889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2 020 454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23,44%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252170"/>
                  </a:ext>
                </a:extLst>
              </a:tr>
              <a:tr h="70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10.11.202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6 598 889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2 170 454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5,25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24,75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438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61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2750" y="982663"/>
            <a:ext cx="8788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7663" indent="-171450" algn="just" fontAlgn="ctr">
              <a:buFontTx/>
              <a:buChar char="-"/>
              <a:defRPr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4632" y="436997"/>
            <a:ext cx="87391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Результаты операционной деятельности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7" y="180734"/>
            <a:ext cx="577193" cy="852394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63E551-7C35-DBFD-332F-60559FFC1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37300"/>
              </p:ext>
            </p:extLst>
          </p:nvPr>
        </p:nvGraphicFramePr>
        <p:xfrm>
          <a:off x="522412" y="1412776"/>
          <a:ext cx="8678739" cy="4569717"/>
        </p:xfrm>
        <a:graphic>
          <a:graphicData uri="http://schemas.openxmlformats.org/drawingml/2006/table">
            <a:tbl>
              <a:tblPr/>
              <a:tblGrid>
                <a:gridCol w="2471963">
                  <a:extLst>
                    <a:ext uri="{9D8B030D-6E8A-4147-A177-3AD203B41FA5}">
                      <a16:colId xmlns:a16="http://schemas.microsoft.com/office/drawing/2014/main" val="732007248"/>
                    </a:ext>
                  </a:extLst>
                </a:gridCol>
                <a:gridCol w="1249415">
                  <a:extLst>
                    <a:ext uri="{9D8B030D-6E8A-4147-A177-3AD203B41FA5}">
                      <a16:colId xmlns:a16="http://schemas.microsoft.com/office/drawing/2014/main" val="2522133244"/>
                    </a:ext>
                  </a:extLst>
                </a:gridCol>
                <a:gridCol w="1195678">
                  <a:extLst>
                    <a:ext uri="{9D8B030D-6E8A-4147-A177-3AD203B41FA5}">
                      <a16:colId xmlns:a16="http://schemas.microsoft.com/office/drawing/2014/main" val="3938069782"/>
                    </a:ext>
                  </a:extLst>
                </a:gridCol>
                <a:gridCol w="1356893">
                  <a:extLst>
                    <a:ext uri="{9D8B030D-6E8A-4147-A177-3AD203B41FA5}">
                      <a16:colId xmlns:a16="http://schemas.microsoft.com/office/drawing/2014/main" val="2319566083"/>
                    </a:ext>
                  </a:extLst>
                </a:gridCol>
                <a:gridCol w="1356893">
                  <a:extLst>
                    <a:ext uri="{9D8B030D-6E8A-4147-A177-3AD203B41FA5}">
                      <a16:colId xmlns:a16="http://schemas.microsoft.com/office/drawing/2014/main" val="407076146"/>
                    </a:ext>
                  </a:extLst>
                </a:gridCol>
                <a:gridCol w="1047897">
                  <a:extLst>
                    <a:ext uri="{9D8B030D-6E8A-4147-A177-3AD203B41FA5}">
                      <a16:colId xmlns:a16="http://schemas.microsoft.com/office/drawing/2014/main" val="332838519"/>
                    </a:ext>
                  </a:extLst>
                </a:gridCol>
              </a:tblGrid>
              <a:tr h="2856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523632"/>
                  </a:ext>
                </a:extLst>
              </a:tr>
              <a:tr h="56023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+/-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821358"/>
                  </a:ext>
                </a:extLst>
              </a:tr>
              <a:tr h="2856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152 684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395527"/>
                  </a:ext>
                </a:extLst>
              </a:tr>
              <a:tr h="560230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основной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95 549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742767"/>
                  </a:ext>
                </a:extLst>
              </a:tr>
              <a:tr h="560230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неосновной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23 733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44 492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20 759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375714"/>
                  </a:ext>
                </a:extLst>
              </a:tr>
              <a:tr h="5602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расходы на текущую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503 336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539 147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6 576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2 571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r>
                        <a:rPr lang="ru-K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031132"/>
                  </a:ext>
                </a:extLst>
              </a:tr>
              <a:tr h="285607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Себестоимость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303 658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615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325 542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927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670246"/>
                  </a:ext>
                </a:extLst>
              </a:tr>
              <a:tr h="834852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и административные 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194 926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208 872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205 276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3 596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235436"/>
                  </a:ext>
                </a:extLst>
              </a:tr>
              <a:tr h="285607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680956"/>
                  </a:ext>
                </a:extLst>
              </a:tr>
              <a:tr h="3515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Итоговая прибыль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-389 613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-463 793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-383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892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051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3423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CB11ABC-EDE7-CB6A-15CC-F2A5D8F9532F}"/>
              </a:ext>
            </a:extLst>
          </p:cNvPr>
          <p:cNvSpPr txBox="1"/>
          <p:nvPr/>
        </p:nvSpPr>
        <p:spPr>
          <a:xfrm>
            <a:off x="8227268" y="1104999"/>
            <a:ext cx="9426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1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тыс. тенге</a:t>
            </a:r>
            <a:r>
              <a:rPr lang="ru-RU" b="1" i="1" dirty="0"/>
              <a:t> </a:t>
            </a:r>
            <a:endParaRPr lang="ru-KZ" b="1" i="1" dirty="0"/>
          </a:p>
        </p:txBody>
      </p:sp>
    </p:spTree>
    <p:extLst>
      <p:ext uri="{BB962C8B-B14F-4D97-AF65-F5344CB8AC3E}">
        <p14:creationId xmlns:p14="http://schemas.microsoft.com/office/powerpoint/2010/main" val="132760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2750" y="982663"/>
            <a:ext cx="8788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7663" indent="-171450" algn="just" fontAlgn="ctr">
              <a:buFontTx/>
              <a:buChar char="-"/>
              <a:defRPr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90169" y="487480"/>
            <a:ext cx="8739187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Результаты операционной деятельности. Доходы.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7063" y="3861048"/>
            <a:ext cx="86083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0" y="164413"/>
            <a:ext cx="577193" cy="85239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10505" y="2628102"/>
            <a:ext cx="86185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доход по реализации услуг от эксплуатации готовых объектов инфраструктуры СЭЗ «НИНТ», а именно от эксплуатации железнодорожной станции «Заводская», по итогам 2023 года ожидался в размере 51 471 тыс. тенге, фактическое исполнение составило 108 191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прочей деятельности в размере 44 492 тыс. тенге получены от: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аренды недвижимого имущества в размере 31 212 тыс. тенге;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прочие поступления 2 473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(возмещение по Решению Суда или Неустойка по договору госзакупок, выбытие активов);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вознаграждения от депозита в размере 10 807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0A1668E-EE9A-A18A-FB31-9E88C626B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348711"/>
              </p:ext>
            </p:extLst>
          </p:nvPr>
        </p:nvGraphicFramePr>
        <p:xfrm>
          <a:off x="437843" y="4579358"/>
          <a:ext cx="8954114" cy="1608090"/>
        </p:xfrm>
        <a:graphic>
          <a:graphicData uri="http://schemas.openxmlformats.org/drawingml/2006/table">
            <a:tbl>
              <a:tblPr/>
              <a:tblGrid>
                <a:gridCol w="1117774">
                  <a:extLst>
                    <a:ext uri="{9D8B030D-6E8A-4147-A177-3AD203B41FA5}">
                      <a16:colId xmlns:a16="http://schemas.microsoft.com/office/drawing/2014/main" val="299929882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147933724"/>
                    </a:ext>
                  </a:extLst>
                </a:gridCol>
                <a:gridCol w="578874">
                  <a:extLst>
                    <a:ext uri="{9D8B030D-6E8A-4147-A177-3AD203B41FA5}">
                      <a16:colId xmlns:a16="http://schemas.microsoft.com/office/drawing/2014/main" val="4038682507"/>
                    </a:ext>
                  </a:extLst>
                </a:gridCol>
                <a:gridCol w="591439">
                  <a:extLst>
                    <a:ext uri="{9D8B030D-6E8A-4147-A177-3AD203B41FA5}">
                      <a16:colId xmlns:a16="http://schemas.microsoft.com/office/drawing/2014/main" val="801991310"/>
                    </a:ext>
                  </a:extLst>
                </a:gridCol>
                <a:gridCol w="591439">
                  <a:extLst>
                    <a:ext uri="{9D8B030D-6E8A-4147-A177-3AD203B41FA5}">
                      <a16:colId xmlns:a16="http://schemas.microsoft.com/office/drawing/2014/main" val="3945333175"/>
                    </a:ext>
                  </a:extLst>
                </a:gridCol>
                <a:gridCol w="591439">
                  <a:extLst>
                    <a:ext uri="{9D8B030D-6E8A-4147-A177-3AD203B41FA5}">
                      <a16:colId xmlns:a16="http://schemas.microsoft.com/office/drawing/2014/main" val="1837254940"/>
                    </a:ext>
                  </a:extLst>
                </a:gridCol>
                <a:gridCol w="591439">
                  <a:extLst>
                    <a:ext uri="{9D8B030D-6E8A-4147-A177-3AD203B41FA5}">
                      <a16:colId xmlns:a16="http://schemas.microsoft.com/office/drawing/2014/main" val="3289731454"/>
                    </a:ext>
                  </a:extLst>
                </a:gridCol>
                <a:gridCol w="591439">
                  <a:extLst>
                    <a:ext uri="{9D8B030D-6E8A-4147-A177-3AD203B41FA5}">
                      <a16:colId xmlns:a16="http://schemas.microsoft.com/office/drawing/2014/main" val="1938518731"/>
                    </a:ext>
                  </a:extLst>
                </a:gridCol>
                <a:gridCol w="591439">
                  <a:extLst>
                    <a:ext uri="{9D8B030D-6E8A-4147-A177-3AD203B41FA5}">
                      <a16:colId xmlns:a16="http://schemas.microsoft.com/office/drawing/2014/main" val="3909226849"/>
                    </a:ext>
                  </a:extLst>
                </a:gridCol>
                <a:gridCol w="591439">
                  <a:extLst>
                    <a:ext uri="{9D8B030D-6E8A-4147-A177-3AD203B41FA5}">
                      <a16:colId xmlns:a16="http://schemas.microsoft.com/office/drawing/2014/main" val="3690100725"/>
                    </a:ext>
                  </a:extLst>
                </a:gridCol>
                <a:gridCol w="591439">
                  <a:extLst>
                    <a:ext uri="{9D8B030D-6E8A-4147-A177-3AD203B41FA5}">
                      <a16:colId xmlns:a16="http://schemas.microsoft.com/office/drawing/2014/main" val="4103967558"/>
                    </a:ext>
                  </a:extLst>
                </a:gridCol>
                <a:gridCol w="673966">
                  <a:extLst>
                    <a:ext uri="{9D8B030D-6E8A-4147-A177-3AD203B41FA5}">
                      <a16:colId xmlns:a16="http://schemas.microsoft.com/office/drawing/2014/main" val="3384870845"/>
                    </a:ext>
                  </a:extLst>
                </a:gridCol>
                <a:gridCol w="673966">
                  <a:extLst>
                    <a:ext uri="{9D8B030D-6E8A-4147-A177-3AD203B41FA5}">
                      <a16:colId xmlns:a16="http://schemas.microsoft.com/office/drawing/2014/main" val="2282366973"/>
                    </a:ext>
                  </a:extLst>
                </a:gridCol>
                <a:gridCol w="673966">
                  <a:extLst>
                    <a:ext uri="{9D8B030D-6E8A-4147-A177-3AD203B41FA5}">
                      <a16:colId xmlns:a16="http://schemas.microsoft.com/office/drawing/2014/main" val="1614933007"/>
                    </a:ext>
                  </a:extLst>
                </a:gridCol>
              </a:tblGrid>
              <a:tr h="501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Вагонооборот, ваг.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янв.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февр.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июнь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июль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август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сент.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окт.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ноябрь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декабрь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943328"/>
                  </a:ext>
                </a:extLst>
              </a:tr>
              <a:tr h="254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</a:t>
                      </a:r>
                      <a:endParaRPr lang="ru-KZ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728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670</a:t>
                      </a:r>
                      <a:endParaRPr kumimoji="0" lang="ru-KZ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728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775</a:t>
                      </a:r>
                      <a:endParaRPr kumimoji="0" lang="ru-KZ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728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989</a:t>
                      </a:r>
                      <a:endParaRPr kumimoji="0" lang="ru-KZ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728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1127</a:t>
                      </a:r>
                      <a:endParaRPr kumimoji="0" lang="ru-KZ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728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</a:t>
                      </a:r>
                      <a:endParaRPr kumimoji="0" lang="ru-KZ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728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KZ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728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</a:t>
                      </a:r>
                      <a:endParaRPr kumimoji="0" lang="ru-KZ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728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400</a:t>
                      </a:r>
                      <a:endParaRPr kumimoji="0" lang="ru-KZ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728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</a:t>
                      </a:r>
                      <a:endParaRPr kumimoji="0" lang="ru-KZ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728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</a:t>
                      </a:r>
                      <a:endParaRPr kumimoji="0" lang="ru-KZ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728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</a:t>
                      </a:r>
                      <a:endParaRPr kumimoji="0" lang="ru-KZ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728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6 709</a:t>
                      </a:r>
                      <a:endParaRPr kumimoji="0" lang="ru-KZ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971846"/>
                  </a:ext>
                </a:extLst>
              </a:tr>
              <a:tr h="350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</a:t>
                      </a:r>
                      <a:endParaRPr lang="ru-KZ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</a:t>
                      </a:r>
                      <a:endParaRPr lang="ru-KZ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</a:t>
                      </a:r>
                      <a:endParaRPr lang="ru-KZ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</a:t>
                      </a:r>
                      <a:endParaRPr lang="ru-KZ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1167</a:t>
                      </a:r>
                      <a:endParaRPr lang="ru-KZ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KZ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KZ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KZ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</a:t>
                      </a:r>
                      <a:endParaRPr lang="ru-KZ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1931</a:t>
                      </a:r>
                      <a:endParaRPr lang="ru-KZ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2041</a:t>
                      </a:r>
                      <a:endParaRPr lang="ru-KZ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1582</a:t>
                      </a:r>
                      <a:endParaRPr lang="ru-KZ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11 366</a:t>
                      </a:r>
                      <a:endParaRPr lang="ru-KZ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509268"/>
                  </a:ext>
                </a:extLst>
              </a:tr>
              <a:tr h="501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K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K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K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K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r>
                        <a:rPr lang="ru-K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K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K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K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  <a:r>
                        <a:rPr lang="ru-K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</a:t>
                      </a:r>
                      <a:r>
                        <a:rPr lang="ru-K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r>
                        <a:rPr lang="ru-K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r>
                        <a:rPr lang="ru-K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r>
                        <a:rPr lang="ru-K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44100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A1ECEB8-2989-5B3C-1124-91CC9BF38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372078"/>
              </p:ext>
            </p:extLst>
          </p:nvPr>
        </p:nvGraphicFramePr>
        <p:xfrm>
          <a:off x="734711" y="1013699"/>
          <a:ext cx="8608317" cy="1641004"/>
        </p:xfrm>
        <a:graphic>
          <a:graphicData uri="http://schemas.openxmlformats.org/drawingml/2006/table">
            <a:tbl>
              <a:tblPr/>
              <a:tblGrid>
                <a:gridCol w="2571315">
                  <a:extLst>
                    <a:ext uri="{9D8B030D-6E8A-4147-A177-3AD203B41FA5}">
                      <a16:colId xmlns:a16="http://schemas.microsoft.com/office/drawing/2014/main" val="2337358560"/>
                    </a:ext>
                  </a:extLst>
                </a:gridCol>
                <a:gridCol w="1299632">
                  <a:extLst>
                    <a:ext uri="{9D8B030D-6E8A-4147-A177-3AD203B41FA5}">
                      <a16:colId xmlns:a16="http://schemas.microsoft.com/office/drawing/2014/main" val="1508889306"/>
                    </a:ext>
                  </a:extLst>
                </a:gridCol>
                <a:gridCol w="1243734">
                  <a:extLst>
                    <a:ext uri="{9D8B030D-6E8A-4147-A177-3AD203B41FA5}">
                      <a16:colId xmlns:a16="http://schemas.microsoft.com/office/drawing/2014/main" val="3163552713"/>
                    </a:ext>
                  </a:extLst>
                </a:gridCol>
                <a:gridCol w="1411429">
                  <a:extLst>
                    <a:ext uri="{9D8B030D-6E8A-4147-A177-3AD203B41FA5}">
                      <a16:colId xmlns:a16="http://schemas.microsoft.com/office/drawing/2014/main" val="1866421279"/>
                    </a:ext>
                  </a:extLst>
                </a:gridCol>
                <a:gridCol w="1411429">
                  <a:extLst>
                    <a:ext uri="{9D8B030D-6E8A-4147-A177-3AD203B41FA5}">
                      <a16:colId xmlns:a16="http://schemas.microsoft.com/office/drawing/2014/main" val="2323136902"/>
                    </a:ext>
                  </a:extLst>
                </a:gridCol>
                <a:gridCol w="670778">
                  <a:extLst>
                    <a:ext uri="{9D8B030D-6E8A-4147-A177-3AD203B41FA5}">
                      <a16:colId xmlns:a16="http://schemas.microsoft.com/office/drawing/2014/main" val="2270088089"/>
                    </a:ext>
                  </a:extLst>
                </a:gridCol>
              </a:tblGrid>
              <a:tr h="1954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359114"/>
                  </a:ext>
                </a:extLst>
              </a:tr>
              <a:tr h="322744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+/-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841314"/>
                  </a:ext>
                </a:extLst>
              </a:tr>
              <a:tr h="1954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152 684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77 479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115559"/>
                  </a:ext>
                </a:extLst>
              </a:tr>
              <a:tr h="38264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основной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95 549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49873"/>
                  </a:ext>
                </a:extLst>
              </a:tr>
              <a:tr h="38264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неосновной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23 733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44 492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20 759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44224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F2FDF9F-0CBA-F63D-094E-D6C917C79457}"/>
              </a:ext>
            </a:extLst>
          </p:cNvPr>
          <p:cNvSpPr txBox="1"/>
          <p:nvPr/>
        </p:nvSpPr>
        <p:spPr>
          <a:xfrm>
            <a:off x="8371284" y="744316"/>
            <a:ext cx="9858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1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тыс. тенге</a:t>
            </a:r>
            <a:r>
              <a:rPr lang="ru-RU" b="1" i="1" dirty="0"/>
              <a:t> </a:t>
            </a:r>
            <a:endParaRPr lang="ru-KZ" b="1" i="1" dirty="0"/>
          </a:p>
        </p:txBody>
      </p:sp>
    </p:spTree>
    <p:extLst>
      <p:ext uri="{BB962C8B-B14F-4D97-AF65-F5344CB8AC3E}">
        <p14:creationId xmlns:p14="http://schemas.microsoft.com/office/powerpoint/2010/main" val="132760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E671F-2DB9-45F2-840E-886EA7E77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06" y="252149"/>
            <a:ext cx="8229600" cy="440547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Темпы роста доходов и расходов</a:t>
            </a:r>
            <a:br>
              <a:rPr lang="ru-RU" sz="2000" b="1" dirty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endParaRPr lang="ru-RU" sz="2000" b="1" dirty="0">
              <a:solidFill>
                <a:srgbClr val="003366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82F15A-06A6-4767-8FEB-216D27C8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4E05-631C-4892-B577-17C57620ECE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5C6EB5-6AF6-4D63-8E20-054411B6F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91" y="265939"/>
            <a:ext cx="573074" cy="853514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41E7E7D-F6AD-8330-62F3-537E0C31B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993615"/>
              </p:ext>
            </p:extLst>
          </p:nvPr>
        </p:nvGraphicFramePr>
        <p:xfrm>
          <a:off x="666428" y="1484784"/>
          <a:ext cx="8784977" cy="1944216"/>
        </p:xfrm>
        <a:graphic>
          <a:graphicData uri="http://schemas.openxmlformats.org/drawingml/2006/table">
            <a:tbl>
              <a:tblPr/>
              <a:tblGrid>
                <a:gridCol w="4236625">
                  <a:extLst>
                    <a:ext uri="{9D8B030D-6E8A-4147-A177-3AD203B41FA5}">
                      <a16:colId xmlns:a16="http://schemas.microsoft.com/office/drawing/2014/main" val="4248193949"/>
                    </a:ext>
                  </a:extLst>
                </a:gridCol>
                <a:gridCol w="1094580">
                  <a:extLst>
                    <a:ext uri="{9D8B030D-6E8A-4147-A177-3AD203B41FA5}">
                      <a16:colId xmlns:a16="http://schemas.microsoft.com/office/drawing/2014/main" val="149528921"/>
                    </a:ext>
                  </a:extLst>
                </a:gridCol>
                <a:gridCol w="1137088">
                  <a:extLst>
                    <a:ext uri="{9D8B030D-6E8A-4147-A177-3AD203B41FA5}">
                      <a16:colId xmlns:a16="http://schemas.microsoft.com/office/drawing/2014/main" val="1590229976"/>
                    </a:ext>
                  </a:extLst>
                </a:gridCol>
                <a:gridCol w="1137088">
                  <a:extLst>
                    <a:ext uri="{9D8B030D-6E8A-4147-A177-3AD203B41FA5}">
                      <a16:colId xmlns:a16="http://schemas.microsoft.com/office/drawing/2014/main" val="405349015"/>
                    </a:ext>
                  </a:extLst>
                </a:gridCol>
                <a:gridCol w="1179596">
                  <a:extLst>
                    <a:ext uri="{9D8B030D-6E8A-4147-A177-3AD203B41FA5}">
                      <a16:colId xmlns:a16="http://schemas.microsoft.com/office/drawing/2014/main" val="553834114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2020г.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2021г.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2022г.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54133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Вагонооборот, вагон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11 366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28274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основной деятельности (тыс. тенге)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82 358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95 549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51003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1 вагона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9,52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56782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Себестоимость 1 вагона (без амортизации)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14,9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KZ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09079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EBITDA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станции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-2 016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-55 279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-47 490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-61 144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52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64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2750" y="982663"/>
            <a:ext cx="8788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7663" indent="-171450" algn="just" fontAlgn="ctr">
              <a:buFontTx/>
              <a:buChar char="-"/>
              <a:defRPr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3144" y="97199"/>
            <a:ext cx="8739187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Результаты операционной деятельности. Себестоимость.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35" y="84141"/>
            <a:ext cx="577193" cy="656078"/>
          </a:xfrm>
          <a:prstGeom prst="rect">
            <a:avLst/>
          </a:prstGeom>
          <a:noFill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80C8467-E8C4-E6C7-D461-B7725421C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922189"/>
              </p:ext>
            </p:extLst>
          </p:nvPr>
        </p:nvGraphicFramePr>
        <p:xfrm>
          <a:off x="628650" y="836712"/>
          <a:ext cx="8678739" cy="5544618"/>
        </p:xfrm>
        <a:graphic>
          <a:graphicData uri="http://schemas.openxmlformats.org/drawingml/2006/table">
            <a:tbl>
              <a:tblPr/>
              <a:tblGrid>
                <a:gridCol w="2152140">
                  <a:extLst>
                    <a:ext uri="{9D8B030D-6E8A-4147-A177-3AD203B41FA5}">
                      <a16:colId xmlns:a16="http://schemas.microsoft.com/office/drawing/2014/main" val="1791612601"/>
                    </a:ext>
                  </a:extLst>
                </a:gridCol>
                <a:gridCol w="1087767">
                  <a:extLst>
                    <a:ext uri="{9D8B030D-6E8A-4147-A177-3AD203B41FA5}">
                      <a16:colId xmlns:a16="http://schemas.microsoft.com/office/drawing/2014/main" val="412303189"/>
                    </a:ext>
                  </a:extLst>
                </a:gridCol>
                <a:gridCol w="1040982">
                  <a:extLst>
                    <a:ext uri="{9D8B030D-6E8A-4147-A177-3AD203B41FA5}">
                      <a16:colId xmlns:a16="http://schemas.microsoft.com/office/drawing/2014/main" val="3114164841"/>
                    </a:ext>
                  </a:extLst>
                </a:gridCol>
                <a:gridCol w="1181337">
                  <a:extLst>
                    <a:ext uri="{9D8B030D-6E8A-4147-A177-3AD203B41FA5}">
                      <a16:colId xmlns:a16="http://schemas.microsoft.com/office/drawing/2014/main" val="2404305803"/>
                    </a:ext>
                  </a:extLst>
                </a:gridCol>
                <a:gridCol w="1181337">
                  <a:extLst>
                    <a:ext uri="{9D8B030D-6E8A-4147-A177-3AD203B41FA5}">
                      <a16:colId xmlns:a16="http://schemas.microsoft.com/office/drawing/2014/main" val="496473436"/>
                    </a:ext>
                  </a:extLst>
                </a:gridCol>
                <a:gridCol w="1017588">
                  <a:extLst>
                    <a:ext uri="{9D8B030D-6E8A-4147-A177-3AD203B41FA5}">
                      <a16:colId xmlns:a16="http://schemas.microsoft.com/office/drawing/2014/main" val="748097340"/>
                    </a:ext>
                  </a:extLst>
                </a:gridCol>
                <a:gridCol w="1017588">
                  <a:extLst>
                    <a:ext uri="{9D8B030D-6E8A-4147-A177-3AD203B41FA5}">
                      <a16:colId xmlns:a16="http://schemas.microsoft.com/office/drawing/2014/main" val="117356809"/>
                    </a:ext>
                  </a:extLst>
                </a:gridCol>
              </a:tblGrid>
              <a:tr h="6782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измерения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2022г.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2023г.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Сравнение факт 2023/уточнение 2023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875681"/>
                  </a:ext>
                </a:extLst>
              </a:tr>
              <a:tr h="269156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уточнение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+/-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316107"/>
                  </a:ext>
                </a:extLst>
              </a:tr>
              <a:tr h="5598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Себестоимость реализации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303 658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324 615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325 542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927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208758"/>
                  </a:ext>
                </a:extLst>
              </a:tr>
              <a:tr h="2691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Запасы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12 452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19 909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17 301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-2 608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87%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360303"/>
                  </a:ext>
                </a:extLst>
              </a:tr>
              <a:tr h="2691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 работников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59 395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70 207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71 167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960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101%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675804"/>
                  </a:ext>
                </a:extLst>
              </a:tr>
              <a:tr h="2691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160 619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154 275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156 207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1 931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101%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560754"/>
                  </a:ext>
                </a:extLst>
              </a:tr>
              <a:tr h="5383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и ремонт основных средств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9 624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16 777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12 551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-4 226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75%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858391"/>
                  </a:ext>
                </a:extLst>
              </a:tr>
              <a:tr h="2691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2 776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4 233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3 237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-996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76%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412285"/>
                  </a:ext>
                </a:extLst>
              </a:tr>
              <a:tr h="8074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Водоснабжение и канализация и иные коммунальные затраты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679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579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-110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81%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329513"/>
                  </a:ext>
                </a:extLst>
              </a:tr>
              <a:tr h="2691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связи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339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-22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92%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180032"/>
                  </a:ext>
                </a:extLst>
              </a:tr>
              <a:tr h="5383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и социальные отчисления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7 294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8 046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9 311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1 265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116%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808618"/>
                  </a:ext>
                </a:extLst>
              </a:tr>
              <a:tr h="5383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обязательные платежи в бюджет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-49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50794"/>
                  </a:ext>
                </a:extLst>
              </a:tr>
              <a:tr h="2691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50 473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50 262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55 042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4 780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110%</a:t>
                      </a:r>
                    </a:p>
                  </a:txBody>
                  <a:tcPr marL="8449" marR="8449" marT="84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47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78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2750" y="982663"/>
            <a:ext cx="8788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7663" indent="-171450" algn="just" fontAlgn="ctr">
              <a:buFontTx/>
              <a:buChar char="-"/>
              <a:defRPr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3144" y="97199"/>
            <a:ext cx="8739187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Результаты операционной деятельности. Себестоимость.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35" y="84141"/>
            <a:ext cx="503717" cy="511474"/>
          </a:xfrm>
          <a:prstGeom prst="rect">
            <a:avLst/>
          </a:prstGeom>
          <a:noFill/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0ABEFA9-3495-A702-BD6B-A7D9DFAA5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230985"/>
              </p:ext>
            </p:extLst>
          </p:nvPr>
        </p:nvGraphicFramePr>
        <p:xfrm>
          <a:off x="497302" y="595615"/>
          <a:ext cx="8726014" cy="2693670"/>
        </p:xfrm>
        <a:graphic>
          <a:graphicData uri="http://schemas.openxmlformats.org/drawingml/2006/table">
            <a:tbl>
              <a:tblPr/>
              <a:tblGrid>
                <a:gridCol w="4849646">
                  <a:extLst>
                    <a:ext uri="{9D8B030D-6E8A-4147-A177-3AD203B41FA5}">
                      <a16:colId xmlns:a16="http://schemas.microsoft.com/office/drawing/2014/main" val="322951913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17530037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50138353"/>
                    </a:ext>
                  </a:extLst>
                </a:gridCol>
                <a:gridCol w="1212072">
                  <a:extLst>
                    <a:ext uri="{9D8B030D-6E8A-4147-A177-3AD203B41FA5}">
                      <a16:colId xmlns:a16="http://schemas.microsoft.com/office/drawing/2014/main" val="3801478066"/>
                    </a:ext>
                  </a:extLst>
                </a:gridCol>
              </a:tblGrid>
              <a:tr h="190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Times New Roman" panose="02020603050405020304" pitchFamily="18" charset="0"/>
                        </a:rPr>
                        <a:t>Прочие затраты в составе Себестоимости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Times New Roman" panose="02020603050405020304" pitchFamily="18" charset="0"/>
                        </a:rPr>
                        <a:t>уточнение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0D0D0"/>
                          </a:highlight>
                          <a:latin typeface="Times New Roman" panose="02020603050405020304" pitchFamily="18" charset="0"/>
                        </a:rPr>
                        <a:t>+/-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12874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охраны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469583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Заправка картриджей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370491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транспорта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132933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 на отпуска, соц. страхования, налога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-3 500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120550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 по обязательным пен. взносом работодателя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641647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Списание основных средств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992659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Обязательное страхование ТС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607004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прокладка трубопровода до пожарного резервуара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189016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896626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медицинское страхование, осмотр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439574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квалификации работников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90299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 по обеспечению питанием работников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623395"/>
                  </a:ext>
                </a:extLst>
              </a:tr>
              <a:tr h="1846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50 262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55 042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796829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03D1D7A8-538D-2CC1-3C1C-919FA04BF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457247"/>
              </p:ext>
            </p:extLst>
          </p:nvPr>
        </p:nvGraphicFramePr>
        <p:xfrm>
          <a:off x="437357" y="3573016"/>
          <a:ext cx="8798023" cy="3145976"/>
        </p:xfrm>
        <a:graphic>
          <a:graphicData uri="http://schemas.openxmlformats.org/drawingml/2006/table">
            <a:tbl>
              <a:tblPr/>
              <a:tblGrid>
                <a:gridCol w="4909591">
                  <a:extLst>
                    <a:ext uri="{9D8B030D-6E8A-4147-A177-3AD203B41FA5}">
                      <a16:colId xmlns:a16="http://schemas.microsoft.com/office/drawing/2014/main" val="220699643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32481415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134939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108143172"/>
                    </a:ext>
                  </a:extLst>
                </a:gridCol>
              </a:tblGrid>
              <a:tr h="238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и обслуживание в составе Себестоимости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5349"/>
                  </a:ext>
                </a:extLst>
              </a:tr>
              <a:tr h="1672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зданий Пост ЭЦ, ПКТО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5941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5941</a:t>
                      </a:r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601035"/>
                  </a:ext>
                </a:extLst>
              </a:tr>
              <a:tr h="2383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обслуживание электрического трансформатора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7350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3314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-4036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225492"/>
                  </a:ext>
                </a:extLst>
              </a:tr>
              <a:tr h="1672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техническому обслуживанию противопожарного инвентаря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-100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80917"/>
                  </a:ext>
                </a:extLst>
              </a:tr>
              <a:tr h="23768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мониторингу состояния строительных конструкций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487394"/>
                  </a:ext>
                </a:extLst>
              </a:tr>
              <a:tr h="1672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обслуживание автоматической пожарной сигнализации, системы автоматической установки газового пожаротушения, пожарного инвентаря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-240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258210"/>
                  </a:ext>
                </a:extLst>
              </a:tr>
              <a:tr h="2383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поверке средств измерений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</a:t>
                      </a:r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1477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-23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806603"/>
                  </a:ext>
                </a:extLst>
              </a:tr>
              <a:tr h="2211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тех.обслуживанию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ремонту автотранспорта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899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908678"/>
                  </a:ext>
                </a:extLst>
              </a:tr>
              <a:tr h="3575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Проверка электроприборов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870200"/>
                  </a:ext>
                </a:extLst>
              </a:tr>
              <a:tr h="3344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прокладка трубопровода до пожарных резервуаров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863070"/>
                  </a:ext>
                </a:extLst>
              </a:tr>
              <a:tr h="1672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техобслуживание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сплитсистем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809040"/>
                  </a:ext>
                </a:extLst>
              </a:tr>
              <a:tr h="1672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6 777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12551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4226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61143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CE6C7BF-3373-F1EF-4B55-AF70BEFC1643}"/>
              </a:ext>
            </a:extLst>
          </p:cNvPr>
          <p:cNvSpPr txBox="1"/>
          <p:nvPr/>
        </p:nvSpPr>
        <p:spPr>
          <a:xfrm>
            <a:off x="8299276" y="327474"/>
            <a:ext cx="901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1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тыс. тенге</a:t>
            </a:r>
            <a:r>
              <a:rPr lang="ru-RU" b="1" i="1" dirty="0"/>
              <a:t> </a:t>
            </a:r>
            <a:endParaRPr lang="ru-KZ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793E3-251A-BBDD-1BDB-D722CFFB336A}"/>
              </a:ext>
            </a:extLst>
          </p:cNvPr>
          <p:cNvSpPr txBox="1"/>
          <p:nvPr/>
        </p:nvSpPr>
        <p:spPr>
          <a:xfrm>
            <a:off x="8299276" y="3308615"/>
            <a:ext cx="924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1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тыс. тенге</a:t>
            </a:r>
            <a:r>
              <a:rPr lang="ru-RU" b="1" i="1" dirty="0"/>
              <a:t> </a:t>
            </a:r>
            <a:endParaRPr lang="ru-KZ" b="1" i="1" dirty="0"/>
          </a:p>
        </p:txBody>
      </p:sp>
    </p:spTree>
    <p:extLst>
      <p:ext uri="{BB962C8B-B14F-4D97-AF65-F5344CB8AC3E}">
        <p14:creationId xmlns:p14="http://schemas.microsoft.com/office/powerpoint/2010/main" val="67445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2750" y="982663"/>
            <a:ext cx="8788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7663" indent="-171450" algn="just" fontAlgn="ctr">
              <a:buFontTx/>
              <a:buChar char="-"/>
              <a:defRPr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3728" y="233408"/>
            <a:ext cx="8739187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Результаты операционной деятельности. Общие и административные расходы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3632"/>
            <a:ext cx="577193" cy="852394"/>
          </a:xfrm>
          <a:prstGeom prst="rect">
            <a:avLst/>
          </a:prstGeom>
          <a:noFill/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53C089B-621E-906A-AEBE-69AF26B6D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750256"/>
              </p:ext>
            </p:extLst>
          </p:nvPr>
        </p:nvGraphicFramePr>
        <p:xfrm>
          <a:off x="522412" y="1013252"/>
          <a:ext cx="9059738" cy="5513052"/>
        </p:xfrm>
        <a:graphic>
          <a:graphicData uri="http://schemas.openxmlformats.org/drawingml/2006/table">
            <a:tbl>
              <a:tblPr/>
              <a:tblGrid>
                <a:gridCol w="2246620">
                  <a:extLst>
                    <a:ext uri="{9D8B030D-6E8A-4147-A177-3AD203B41FA5}">
                      <a16:colId xmlns:a16="http://schemas.microsoft.com/office/drawing/2014/main" val="540836579"/>
                    </a:ext>
                  </a:extLst>
                </a:gridCol>
                <a:gridCol w="1135520">
                  <a:extLst>
                    <a:ext uri="{9D8B030D-6E8A-4147-A177-3AD203B41FA5}">
                      <a16:colId xmlns:a16="http://schemas.microsoft.com/office/drawing/2014/main" val="3898238872"/>
                    </a:ext>
                  </a:extLst>
                </a:gridCol>
                <a:gridCol w="1086680">
                  <a:extLst>
                    <a:ext uri="{9D8B030D-6E8A-4147-A177-3AD203B41FA5}">
                      <a16:colId xmlns:a16="http://schemas.microsoft.com/office/drawing/2014/main" val="3876758371"/>
                    </a:ext>
                  </a:extLst>
                </a:gridCol>
                <a:gridCol w="1233199">
                  <a:extLst>
                    <a:ext uri="{9D8B030D-6E8A-4147-A177-3AD203B41FA5}">
                      <a16:colId xmlns:a16="http://schemas.microsoft.com/office/drawing/2014/main" val="1321483459"/>
                    </a:ext>
                  </a:extLst>
                </a:gridCol>
                <a:gridCol w="1233199">
                  <a:extLst>
                    <a:ext uri="{9D8B030D-6E8A-4147-A177-3AD203B41FA5}">
                      <a16:colId xmlns:a16="http://schemas.microsoft.com/office/drawing/2014/main" val="3416541559"/>
                    </a:ext>
                  </a:extLst>
                </a:gridCol>
                <a:gridCol w="1062260">
                  <a:extLst>
                    <a:ext uri="{9D8B030D-6E8A-4147-A177-3AD203B41FA5}">
                      <a16:colId xmlns:a16="http://schemas.microsoft.com/office/drawing/2014/main" val="3464220545"/>
                    </a:ext>
                  </a:extLst>
                </a:gridCol>
                <a:gridCol w="1062260">
                  <a:extLst>
                    <a:ext uri="{9D8B030D-6E8A-4147-A177-3AD203B41FA5}">
                      <a16:colId xmlns:a16="http://schemas.microsoft.com/office/drawing/2014/main" val="1139715209"/>
                    </a:ext>
                  </a:extLst>
                </a:gridCol>
              </a:tblGrid>
              <a:tr h="33358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измерения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2022г.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2023г.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Сравнение факт 2023/уточнение 2023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1924"/>
                  </a:ext>
                </a:extLst>
              </a:tr>
              <a:tr h="174735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уточнение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+/-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335840"/>
                  </a:ext>
                </a:extLst>
              </a:tr>
              <a:tr h="3415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и административные расходы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194 926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208 872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205 276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-15 714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902165"/>
                  </a:ext>
                </a:extLst>
              </a:tr>
              <a:tr h="1747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Запасы</a:t>
                      </a:r>
                    </a:p>
                  </a:txBody>
                  <a:tcPr marL="6270" marR="6270" marT="6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826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655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567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-88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263168"/>
                  </a:ext>
                </a:extLst>
              </a:tr>
              <a:tr h="1747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 работников</a:t>
                      </a:r>
                    </a:p>
                  </a:txBody>
                  <a:tcPr marL="6270" marR="6270" marT="6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140 858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160 004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152 347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-7 657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33300"/>
                  </a:ext>
                </a:extLst>
              </a:tr>
              <a:tr h="1747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6270" marR="6270" marT="6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12 951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19 080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12 765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-6 315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934549"/>
                  </a:ext>
                </a:extLst>
              </a:tr>
              <a:tr h="5083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и ремонт основных средств и нематериальных активов</a:t>
                      </a:r>
                    </a:p>
                  </a:txBody>
                  <a:tcPr marL="6270" marR="6270" marT="6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1 428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2 066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1 590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-476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087409"/>
                  </a:ext>
                </a:extLst>
              </a:tr>
              <a:tr h="1747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</a:t>
                      </a:r>
                    </a:p>
                  </a:txBody>
                  <a:tcPr marL="6270" marR="6270" marT="6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1 708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2 538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1 925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-613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35935"/>
                  </a:ext>
                </a:extLst>
              </a:tr>
              <a:tr h="34152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Водоснабжение и канализация и иные коммунальные расходы</a:t>
                      </a:r>
                    </a:p>
                  </a:txBody>
                  <a:tcPr marL="6270" marR="6270" marT="6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403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-133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706355"/>
                  </a:ext>
                </a:extLst>
              </a:tr>
              <a:tr h="1747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Страхование</a:t>
                      </a:r>
                    </a:p>
                  </a:txBody>
                  <a:tcPr marL="6270" marR="6270" marT="6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336280"/>
                  </a:ext>
                </a:extLst>
              </a:tr>
              <a:tr h="1747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связи</a:t>
                      </a:r>
                    </a:p>
                  </a:txBody>
                  <a:tcPr marL="6270" marR="6270" marT="6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1 444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1 789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1 491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-298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918822"/>
                  </a:ext>
                </a:extLst>
              </a:tr>
              <a:tr h="34152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квалификации работников</a:t>
                      </a:r>
                    </a:p>
                  </a:txBody>
                  <a:tcPr marL="6270" marR="6270" marT="6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-133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478176"/>
                  </a:ext>
                </a:extLst>
              </a:tr>
              <a:tr h="1747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Консультационные услуги</a:t>
                      </a:r>
                    </a:p>
                  </a:txBody>
                  <a:tcPr marL="6270" marR="6270" marT="6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3 571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1 531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1 531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530880"/>
                  </a:ext>
                </a:extLst>
              </a:tr>
              <a:tr h="1747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Информационные услуги</a:t>
                      </a:r>
                    </a:p>
                  </a:txBody>
                  <a:tcPr marL="6270" marR="6270" marT="6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437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-199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038939"/>
                  </a:ext>
                </a:extLst>
              </a:tr>
              <a:tr h="1747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Командировочные расходы</a:t>
                      </a:r>
                    </a:p>
                  </a:txBody>
                  <a:tcPr marL="6270" marR="6270" marT="6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6 461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4 976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-1 485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107625"/>
                  </a:ext>
                </a:extLst>
              </a:tr>
              <a:tr h="1747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Аудиторские услуги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910156"/>
                  </a:ext>
                </a:extLst>
              </a:tr>
              <a:tr h="1747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охраны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4 290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4 215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4 215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356551"/>
                  </a:ext>
                </a:extLst>
              </a:tr>
              <a:tr h="1747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Банковские услуги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-41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158852"/>
                  </a:ext>
                </a:extLst>
              </a:tr>
              <a:tr h="5083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Пожарная безопасность и соблюдение специальных требований </a:t>
                      </a:r>
                    </a:p>
                  </a:txBody>
                  <a:tcPr marL="6270" marR="6270" marT="6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152674"/>
                  </a:ext>
                </a:extLst>
              </a:tr>
              <a:tr h="1747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Представительские расходы</a:t>
                      </a:r>
                    </a:p>
                  </a:txBody>
                  <a:tcPr marL="6270" marR="6270" marT="6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944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498243"/>
                  </a:ext>
                </a:extLst>
              </a:tr>
              <a:tr h="1747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и социальные отчисления</a:t>
                      </a:r>
                    </a:p>
                  </a:txBody>
                  <a:tcPr marL="6270" marR="6270" marT="6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16 000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15 394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16 226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832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52612"/>
                  </a:ext>
                </a:extLst>
              </a:tr>
              <a:tr h="34152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обязательные платежи в бюджет</a:t>
                      </a:r>
                    </a:p>
                  </a:txBody>
                  <a:tcPr marL="6270" marR="6270" marT="6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-70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786193"/>
                  </a:ext>
                </a:extLst>
              </a:tr>
              <a:tr h="1747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расходы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1 012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-6 915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6 165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13 081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-89%</a:t>
                      </a:r>
                    </a:p>
                  </a:txBody>
                  <a:tcPr marL="6270" marR="6270" marT="6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035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60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2750" y="982663"/>
            <a:ext cx="8788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7663" indent="-171450" algn="just" fontAlgn="ctr">
              <a:buFontTx/>
              <a:buChar char="-"/>
              <a:defRPr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3728" y="233408"/>
            <a:ext cx="8739187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Результаты операционной деятельности. Общие и административные расходы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63632"/>
            <a:ext cx="577193" cy="852394"/>
          </a:xfrm>
          <a:prstGeom prst="rect">
            <a:avLst/>
          </a:prstGeom>
          <a:noFill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6136007-0AD9-DC9F-E1E9-B4D1FF210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52542"/>
              </p:ext>
            </p:extLst>
          </p:nvPr>
        </p:nvGraphicFramePr>
        <p:xfrm>
          <a:off x="643729" y="1124744"/>
          <a:ext cx="8557422" cy="5151731"/>
        </p:xfrm>
        <a:graphic>
          <a:graphicData uri="http://schemas.openxmlformats.org/drawingml/2006/table">
            <a:tbl>
              <a:tblPr/>
              <a:tblGrid>
                <a:gridCol w="5283278">
                  <a:extLst>
                    <a:ext uri="{9D8B030D-6E8A-4147-A177-3AD203B41FA5}">
                      <a16:colId xmlns:a16="http://schemas.microsoft.com/office/drawing/2014/main" val="2386603363"/>
                    </a:ext>
                  </a:extLst>
                </a:gridCol>
                <a:gridCol w="1413835">
                  <a:extLst>
                    <a:ext uri="{9D8B030D-6E8A-4147-A177-3AD203B41FA5}">
                      <a16:colId xmlns:a16="http://schemas.microsoft.com/office/drawing/2014/main" val="226058340"/>
                    </a:ext>
                  </a:extLst>
                </a:gridCol>
                <a:gridCol w="878066">
                  <a:extLst>
                    <a:ext uri="{9D8B030D-6E8A-4147-A177-3AD203B41FA5}">
                      <a16:colId xmlns:a16="http://schemas.microsoft.com/office/drawing/2014/main" val="473396008"/>
                    </a:ext>
                  </a:extLst>
                </a:gridCol>
                <a:gridCol w="982243">
                  <a:extLst>
                    <a:ext uri="{9D8B030D-6E8A-4147-A177-3AD203B41FA5}">
                      <a16:colId xmlns:a16="http://schemas.microsoft.com/office/drawing/2014/main" val="1416353228"/>
                    </a:ext>
                  </a:extLst>
                </a:gridCol>
              </a:tblGrid>
              <a:tr h="234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расходы в составе ОАР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уточнение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+/-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839416"/>
                  </a:ext>
                </a:extLst>
              </a:tr>
              <a:tr h="3012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заправка картриджей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-38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660219"/>
                  </a:ext>
                </a:extLst>
              </a:tr>
              <a:tr h="4462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ведению системы реестров держателей ценных бумаг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078263"/>
                  </a:ext>
                </a:extLst>
              </a:tr>
              <a:tr h="5243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нотариуса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-30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356976"/>
                  </a:ext>
                </a:extLst>
              </a:tr>
              <a:tr h="3569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 на отпуска, соц. страхования, налога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-9 097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-250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8 847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41117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 по обязательным пен. взносом работодателя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75115"/>
                  </a:ext>
                </a:extLst>
              </a:tr>
              <a:tr h="4438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оформлению земельных участков (Карабатан, Тенгиз)(землеустроительные проекты)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1 314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3 279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1 965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808997"/>
                  </a:ext>
                </a:extLst>
              </a:tr>
              <a:tr h="3569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по корпоративному подоходному налогу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2 183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2 183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450638"/>
                  </a:ext>
                </a:extLst>
              </a:tr>
              <a:tr h="3346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 имущества АО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996790"/>
                  </a:ext>
                </a:extLst>
              </a:tr>
              <a:tr h="3793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взнос в ОЮЛ "Ассоциация производителей…"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880407"/>
                  </a:ext>
                </a:extLst>
              </a:tr>
              <a:tr h="2789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утилизации ОС и НМА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270873"/>
                  </a:ext>
                </a:extLst>
              </a:tr>
              <a:tr h="234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веднию документооборота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451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451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756822"/>
                  </a:ext>
                </a:extLst>
              </a:tr>
              <a:tr h="234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 мед.осмотру персонала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013580"/>
                  </a:ext>
                </a:extLst>
              </a:tr>
              <a:tr h="23427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-6 915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6 165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13 081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0611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6A24C9-AEB1-0EEF-1AD2-E8ECF0AB4740}"/>
              </a:ext>
            </a:extLst>
          </p:cNvPr>
          <p:cNvSpPr txBox="1"/>
          <p:nvPr/>
        </p:nvSpPr>
        <p:spPr>
          <a:xfrm>
            <a:off x="8227268" y="859362"/>
            <a:ext cx="9588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1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тыс. тенге</a:t>
            </a:r>
            <a:r>
              <a:rPr lang="ru-RU" b="1" i="1" dirty="0"/>
              <a:t> </a:t>
            </a:r>
            <a:endParaRPr lang="ru-KZ" b="1" i="1" dirty="0"/>
          </a:p>
        </p:txBody>
      </p:sp>
    </p:spTree>
    <p:extLst>
      <p:ext uri="{BB962C8B-B14F-4D97-AF65-F5344CB8AC3E}">
        <p14:creationId xmlns:p14="http://schemas.microsoft.com/office/powerpoint/2010/main" val="166070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431702B3AD27A409D113386C9307BBF" ma:contentTypeVersion="0" ma:contentTypeDescription="Создание документа." ma:contentTypeScope="" ma:versionID="2c4a46d70ec587bb0d9c0eabbf80dcef">
  <xsd:schema xmlns:xsd="http://www.w3.org/2001/XMLSchema" xmlns:xs="http://www.w3.org/2001/XMLSchema" xmlns:p="http://schemas.microsoft.com/office/2006/metadata/properties" xmlns:ns2="ae00d8b6-7304-403d-a98f-c76cc60a9c5b" targetNamespace="http://schemas.microsoft.com/office/2006/metadata/properties" ma:root="true" ma:fieldsID="d033071fa31f4bda0516ef4c6347e693" ns2:_="">
    <xsd:import namespace="ae00d8b6-7304-403d-a98f-c76cc60a9c5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0d8b6-7304-403d-a98f-c76cc60a9c5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C415F6-2DA0-42D1-BE6A-3104DB4CEF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E692AE-09F8-455E-B9CF-51C36355248A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e00d8b6-7304-403d-a98f-c76cc60a9c5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09CB280-6628-4615-9261-981BFE32602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AC769EA-FD44-4E90-A64B-63057D7AC8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00d8b6-7304-403d-a98f-c76cc60a9c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188542</TotalTime>
  <Words>2007</Words>
  <Application>Microsoft Office PowerPoint</Application>
  <PresentationFormat>Произвольный</PresentationFormat>
  <Paragraphs>856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Aptos Narrow</vt:lpstr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Темпы роста доходов и расходов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Айгерим Сейткалиева</cp:lastModifiedBy>
  <cp:revision>5641</cp:revision>
  <cp:lastPrinted>2024-07-15T05:50:26Z</cp:lastPrinted>
  <dcterms:created xsi:type="dcterms:W3CDTF">2008-11-13T12:29:55Z</dcterms:created>
  <dcterms:modified xsi:type="dcterms:W3CDTF">2025-06-05T11:37:03Z</dcterms:modified>
</cp:coreProperties>
</file>