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8251" r:id="rId5"/>
  </p:sldMasterIdLst>
  <p:notesMasterIdLst>
    <p:notesMasterId r:id="rId21"/>
  </p:notesMasterIdLst>
  <p:handoutMasterIdLst>
    <p:handoutMasterId r:id="rId22"/>
  </p:handoutMasterIdLst>
  <p:sldIdLst>
    <p:sldId id="527" r:id="rId6"/>
    <p:sldId id="1069" r:id="rId7"/>
    <p:sldId id="1031" r:id="rId8"/>
    <p:sldId id="1032" r:id="rId9"/>
    <p:sldId id="334" r:id="rId10"/>
    <p:sldId id="1073" r:id="rId11"/>
    <p:sldId id="1049" r:id="rId12"/>
    <p:sldId id="1071" r:id="rId13"/>
    <p:sldId id="1033" r:id="rId14"/>
    <p:sldId id="1074" r:id="rId15"/>
    <p:sldId id="2053" r:id="rId16"/>
    <p:sldId id="1072" r:id="rId17"/>
    <p:sldId id="1070" r:id="rId18"/>
    <p:sldId id="1039" r:id="rId19"/>
    <p:sldId id="2052" r:id="rId20"/>
  </p:sldIdLst>
  <p:sldSz cx="9829800" cy="6858000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02">
          <p15:clr>
            <a:srgbClr val="A4A3A4"/>
          </p15:clr>
        </p15:guide>
        <p15:guide id="2" pos="3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5" userDrawn="1">
          <p15:clr>
            <a:srgbClr val="A4A3A4"/>
          </p15:clr>
        </p15:guide>
        <p15:guide id="2" pos="2183" userDrawn="1">
          <p15:clr>
            <a:srgbClr val="A4A3A4"/>
          </p15:clr>
        </p15:guide>
        <p15:guide id="3" orient="horz" pos="3109" userDrawn="1">
          <p15:clr>
            <a:srgbClr val="A4A3A4"/>
          </p15:clr>
        </p15:guide>
        <p15:guide id="4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япов Азамат Маратович" initials="ААМ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2F4"/>
    <a:srgbClr val="002060"/>
    <a:srgbClr val="ADB9CA"/>
    <a:srgbClr val="44546A"/>
    <a:srgbClr val="000099"/>
    <a:srgbClr val="FF2525"/>
    <a:srgbClr val="FF6699"/>
    <a:srgbClr val="006600"/>
    <a:srgbClr val="00FF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3939" autoAdjust="0"/>
  </p:normalViewPr>
  <p:slideViewPr>
    <p:cSldViewPr>
      <p:cViewPr varScale="1">
        <p:scale>
          <a:sx n="83" d="100"/>
          <a:sy n="83" d="100"/>
        </p:scale>
        <p:origin x="1253" y="77"/>
      </p:cViewPr>
      <p:guideLst>
        <p:guide orient="horz" pos="3702"/>
        <p:guide pos="3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910" y="-102"/>
      </p:cViewPr>
      <p:guideLst>
        <p:guide orient="horz" pos="3115"/>
        <p:guide pos="2183"/>
        <p:guide orient="horz" pos="3109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K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'дох.расх.'!$B$9</c:f>
              <c:strCache>
                <c:ptCount val="1"/>
                <c:pt idx="0">
                  <c:v>Доходы, тыс.тенге</c:v>
                </c:pt>
              </c:strCache>
            </c:strRef>
          </c:tx>
          <c:invertIfNegative val="0"/>
          <c:cat>
            <c:strRef>
              <c:f>'дох.расх.'!$C$8:$G$8</c:f>
              <c:strCache>
                <c:ptCount val="5"/>
                <c:pt idx="0">
                  <c:v>2019г.</c:v>
                </c:pt>
                <c:pt idx="1">
                  <c:v>2020г. </c:v>
                </c:pt>
                <c:pt idx="2">
                  <c:v>2021г. </c:v>
                </c:pt>
                <c:pt idx="3">
                  <c:v>2022г. </c:v>
                </c:pt>
                <c:pt idx="4">
                  <c:v>2023г.</c:v>
                </c:pt>
              </c:strCache>
            </c:strRef>
          </c:cat>
          <c:val>
            <c:numRef>
              <c:f>'дох.расх.'!$C$9:$G$9</c:f>
              <c:numCache>
                <c:formatCode>#,##0</c:formatCode>
                <c:ptCount val="5"/>
                <c:pt idx="0">
                  <c:v>115393</c:v>
                </c:pt>
                <c:pt idx="1">
                  <c:v>88941.252359999999</c:v>
                </c:pt>
                <c:pt idx="2">
                  <c:v>43362.94874</c:v>
                </c:pt>
                <c:pt idx="3">
                  <c:v>113723.2</c:v>
                </c:pt>
                <c:pt idx="4">
                  <c:v>211383.12956239999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87-4BD8-B542-3EE46AF4E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575232"/>
        <c:axId val="157573120"/>
      </c:barChart>
      <c:catAx>
        <c:axId val="156575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7573120"/>
        <c:crosses val="autoZero"/>
        <c:auto val="1"/>
        <c:lblAlgn val="ctr"/>
        <c:lblOffset val="100"/>
        <c:noMultiLvlLbl val="0"/>
      </c:catAx>
      <c:valAx>
        <c:axId val="1575731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565752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K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'дох.расх.'!$B$12</c:f>
              <c:strCache>
                <c:ptCount val="1"/>
                <c:pt idx="0">
                  <c:v>Расходы, тыс.тенге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'дох.расх.'!$C$11:$G$11</c:f>
              <c:strCache>
                <c:ptCount val="5"/>
                <c:pt idx="0">
                  <c:v>2019г.</c:v>
                </c:pt>
                <c:pt idx="1">
                  <c:v>2020г. </c:v>
                </c:pt>
                <c:pt idx="2">
                  <c:v>2021г. </c:v>
                </c:pt>
                <c:pt idx="3">
                  <c:v>2022г. </c:v>
                </c:pt>
                <c:pt idx="4">
                  <c:v>2023г.</c:v>
                </c:pt>
              </c:strCache>
            </c:strRef>
          </c:cat>
          <c:val>
            <c:numRef>
              <c:f>'дох.расх.'!$C$12:$G$12</c:f>
              <c:numCache>
                <c:formatCode>#,##0</c:formatCode>
                <c:ptCount val="5"/>
                <c:pt idx="0">
                  <c:v>509749</c:v>
                </c:pt>
                <c:pt idx="1">
                  <c:v>489007.43512000004</c:v>
                </c:pt>
                <c:pt idx="2">
                  <c:v>476427.19341999997</c:v>
                </c:pt>
                <c:pt idx="3">
                  <c:v>502384.86</c:v>
                </c:pt>
                <c:pt idx="4">
                  <c:v>631060.52473029785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C8-41E0-9FDF-8F0560A08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498752"/>
        <c:axId val="91512832"/>
      </c:barChart>
      <c:catAx>
        <c:axId val="91498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1512832"/>
        <c:crosses val="autoZero"/>
        <c:auto val="1"/>
        <c:lblAlgn val="ctr"/>
        <c:lblOffset val="100"/>
        <c:noMultiLvlLbl val="0"/>
      </c:catAx>
      <c:valAx>
        <c:axId val="915128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914987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KZ"/>
        </a:p>
      </c:txPr>
    </c:title>
    <c:autoTitleDeleted val="0"/>
    <c:plotArea>
      <c:layout>
        <c:manualLayout>
          <c:layoutTarget val="inner"/>
          <c:xMode val="edge"/>
          <c:yMode val="edge"/>
          <c:x val="0.10741748896434972"/>
          <c:y val="0.22147258834892075"/>
          <c:w val="0.8084782402825903"/>
          <c:h val="0.63853493585724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вагонооборот!$B$3</c:f>
              <c:strCache>
                <c:ptCount val="1"/>
                <c:pt idx="0">
                  <c:v>Вагонооборот за 2017 - 2022гг.</c:v>
                </c:pt>
              </c:strCache>
            </c:strRef>
          </c:tx>
          <c:invertIfNegative val="0"/>
          <c:cat>
            <c:numRef>
              <c:f>вагонооборот!$C$2:$H$2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вагонооборот!$C$3:$H$3</c:f>
              <c:numCache>
                <c:formatCode>#,##0</c:formatCode>
                <c:ptCount val="6"/>
                <c:pt idx="0">
                  <c:v>500</c:v>
                </c:pt>
                <c:pt idx="1">
                  <c:v>1766</c:v>
                </c:pt>
                <c:pt idx="2">
                  <c:v>4406</c:v>
                </c:pt>
                <c:pt idx="3">
                  <c:v>3488</c:v>
                </c:pt>
                <c:pt idx="4">
                  <c:v>1659</c:v>
                </c:pt>
                <c:pt idx="5">
                  <c:v>6600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52-4F12-9F4C-D9596BC84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485504"/>
        <c:axId val="132487040"/>
      </c:barChart>
      <c:catAx>
        <c:axId val="13248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487040"/>
        <c:crosses val="autoZero"/>
        <c:auto val="1"/>
        <c:lblAlgn val="ctr"/>
        <c:lblOffset val="100"/>
        <c:noMultiLvlLbl val="0"/>
      </c:catAx>
      <c:valAx>
        <c:axId val="1324870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32485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Вагонооборот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Лист1!$B$4</c:f>
              <c:strCache>
                <c:ptCount val="1"/>
                <c:pt idx="0">
                  <c:v>план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0"/>
              <c:layout>
                <c:manualLayout>
                  <c:x val="-2.6490066225165563E-2"/>
                  <c:y val="5.3571782603175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A3-4967-886B-922A8E6747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Лист1!$C$3:$N$3</c:f>
              <c:strCache>
                <c:ptCount val="12"/>
                <c:pt idx="0">
                  <c:v>янв.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Лист1!$C$4:$N$4</c:f>
              <c:numCache>
                <c:formatCode>General</c:formatCode>
                <c:ptCount val="12"/>
                <c:pt idx="0">
                  <c:v>229</c:v>
                </c:pt>
                <c:pt idx="1">
                  <c:v>178</c:v>
                </c:pt>
                <c:pt idx="2">
                  <c:v>309</c:v>
                </c:pt>
                <c:pt idx="3">
                  <c:v>445</c:v>
                </c:pt>
                <c:pt idx="4">
                  <c:v>389</c:v>
                </c:pt>
                <c:pt idx="5">
                  <c:v>353</c:v>
                </c:pt>
                <c:pt idx="6">
                  <c:v>660</c:v>
                </c:pt>
                <c:pt idx="7">
                  <c:v>751</c:v>
                </c:pt>
                <c:pt idx="8">
                  <c:v>300</c:v>
                </c:pt>
                <c:pt idx="9">
                  <c:v>500</c:v>
                </c:pt>
                <c:pt idx="10">
                  <c:v>800</c:v>
                </c:pt>
                <c:pt idx="11">
                  <c:v>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A3-4967-886B-922A8E674746}"/>
            </c:ext>
          </c:extLst>
        </c:ser>
        <c:ser>
          <c:idx val="1"/>
          <c:order val="1"/>
          <c:tx>
            <c:strRef>
              <c:f>Лист1!$B$5</c:f>
              <c:strCache>
                <c:ptCount val="1"/>
                <c:pt idx="0">
                  <c:v>факт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4.4150023465609929E-2"/>
                  <c:y val="4.28576369950701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44370860927152E-2"/>
                      <c:h val="8.02775271433880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EA3-4967-886B-922A8E674746}"/>
                </c:ext>
              </c:extLst>
            </c:dLbl>
            <c:dLbl>
              <c:idx val="9"/>
              <c:layout>
                <c:manualLayout>
                  <c:x val="-4.6357615894039736E-2"/>
                  <c:y val="-3.7500247822222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A3-4967-886B-922A8E6747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Лист1!$C$3:$N$3</c:f>
              <c:strCache>
                <c:ptCount val="12"/>
                <c:pt idx="0">
                  <c:v>янв.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Лист1!$C$5:$N$5</c:f>
              <c:numCache>
                <c:formatCode>General</c:formatCode>
                <c:ptCount val="12"/>
                <c:pt idx="0">
                  <c:v>229</c:v>
                </c:pt>
                <c:pt idx="1">
                  <c:v>178</c:v>
                </c:pt>
                <c:pt idx="2">
                  <c:v>309</c:v>
                </c:pt>
                <c:pt idx="3">
                  <c:v>446</c:v>
                </c:pt>
                <c:pt idx="4">
                  <c:v>389</c:v>
                </c:pt>
                <c:pt idx="5">
                  <c:v>353</c:v>
                </c:pt>
                <c:pt idx="6">
                  <c:v>660</c:v>
                </c:pt>
                <c:pt idx="7">
                  <c:v>751</c:v>
                </c:pt>
                <c:pt idx="8">
                  <c:v>286</c:v>
                </c:pt>
                <c:pt idx="9">
                  <c:v>517</c:v>
                </c:pt>
                <c:pt idx="10">
                  <c:v>1096</c:v>
                </c:pt>
                <c:pt idx="11">
                  <c:v>1386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EA3-4967-886B-922A8E6747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385519"/>
        <c:axId val="1751049151"/>
      </c:lineChart>
      <c:catAx>
        <c:axId val="82385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1751049151"/>
        <c:crosses val="autoZero"/>
        <c:auto val="1"/>
        <c:lblAlgn val="ctr"/>
        <c:lblOffset val="100"/>
        <c:noMultiLvlLbl val="0"/>
      </c:catAx>
      <c:valAx>
        <c:axId val="1751049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82385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8830" cy="49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R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375" y="1"/>
            <a:ext cx="2918830" cy="49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1895"/>
            <a:ext cx="2918830" cy="49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375" y="9371895"/>
            <a:ext cx="2918830" cy="49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D67ED3C-B191-4F52-9537-CEFC7E80E8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6392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8830" cy="49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R</a:t>
            </a:r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5" y="1"/>
            <a:ext cx="2918830" cy="49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5963" y="739775"/>
            <a:ext cx="5303837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5949"/>
            <a:ext cx="5388610" cy="44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1895"/>
            <a:ext cx="2918830" cy="49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5" y="9371895"/>
            <a:ext cx="2918830" cy="49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9F65FF7-587F-4A58-B7FE-0A7C546BA8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343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9138" y="739775"/>
            <a:ext cx="5299075" cy="3697288"/>
          </a:xfrm>
          <a:solidFill>
            <a:srgbClr val="FFFFFF"/>
          </a:solidFill>
          <a:ln/>
        </p:spPr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577" y="4685949"/>
            <a:ext cx="5390170" cy="4440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ru-RU">
              <a:latin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02F226-B3E7-4534-B62C-29B648E672D7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607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0F32E-E366-4DEA-AA31-122A1D7FA1F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56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8725" y="1122363"/>
            <a:ext cx="7372350" cy="2387600"/>
          </a:xfrm>
        </p:spPr>
        <p:txBody>
          <a:bodyPr anchor="b"/>
          <a:lstStyle>
            <a:lvl1pPr algn="ctr">
              <a:defRPr sz="483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8725" y="3602038"/>
            <a:ext cx="7372350" cy="1655762"/>
          </a:xfrm>
        </p:spPr>
        <p:txBody>
          <a:bodyPr/>
          <a:lstStyle>
            <a:lvl1pPr marL="0" indent="0" algn="ctr">
              <a:buNone/>
              <a:defRPr sz="1935"/>
            </a:lvl1pPr>
            <a:lvl2pPr marL="368640" indent="0" algn="ctr">
              <a:buNone/>
              <a:defRPr sz="1613"/>
            </a:lvl2pPr>
            <a:lvl3pPr marL="737281" indent="0" algn="ctr">
              <a:buNone/>
              <a:defRPr sz="1451"/>
            </a:lvl3pPr>
            <a:lvl4pPr marL="1105921" indent="0" algn="ctr">
              <a:buNone/>
              <a:defRPr sz="1290"/>
            </a:lvl4pPr>
            <a:lvl5pPr marL="1474561" indent="0" algn="ctr">
              <a:buNone/>
              <a:defRPr sz="1290"/>
            </a:lvl5pPr>
            <a:lvl6pPr marL="1843202" indent="0" algn="ctr">
              <a:buNone/>
              <a:defRPr sz="1290"/>
            </a:lvl6pPr>
            <a:lvl7pPr marL="2211842" indent="0" algn="ctr">
              <a:buNone/>
              <a:defRPr sz="1290"/>
            </a:lvl7pPr>
            <a:lvl8pPr marL="2580483" indent="0" algn="ctr">
              <a:buNone/>
              <a:defRPr sz="1290"/>
            </a:lvl8pPr>
            <a:lvl9pPr marL="2949123" indent="0" algn="ctr">
              <a:buNone/>
              <a:defRPr sz="129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DBBED-4C9E-4909-A309-D71B7CB05056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C8C38-843F-457B-A76A-A442BF0C3F0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0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D7B355-5731-4D93-9CFF-5926AD62B9D6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203D-D91E-413E-9CE2-E58EEC5BDF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53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34450" y="365125"/>
            <a:ext cx="211955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5799" y="365125"/>
            <a:ext cx="623577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CBB6F1-4AA1-43EE-9C6D-979422DFB850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81B02-C999-4A24-9D78-AB2CC4D18DC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73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523A45-B147-40A7-81C3-E4DF6B06F25C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CF95B-8C8B-41F1-A3EE-88EC0DCAB7A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95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679" y="1709739"/>
            <a:ext cx="8478203" cy="2852737"/>
          </a:xfrm>
        </p:spPr>
        <p:txBody>
          <a:bodyPr anchor="b"/>
          <a:lstStyle>
            <a:lvl1pPr>
              <a:defRPr sz="483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0679" y="4589464"/>
            <a:ext cx="8478203" cy="1500187"/>
          </a:xfrm>
        </p:spPr>
        <p:txBody>
          <a:bodyPr/>
          <a:lstStyle>
            <a:lvl1pPr marL="0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1pPr>
            <a:lvl2pPr marL="368640" indent="0">
              <a:buNone/>
              <a:defRPr sz="1613">
                <a:solidFill>
                  <a:schemeClr val="tx1">
                    <a:tint val="75000"/>
                  </a:schemeClr>
                </a:solidFill>
              </a:defRPr>
            </a:lvl2pPr>
            <a:lvl3pPr marL="73728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3pPr>
            <a:lvl4pPr marL="1105921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4pPr>
            <a:lvl5pPr marL="1474561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5pPr>
            <a:lvl6pPr marL="1843202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6pPr>
            <a:lvl7pPr marL="2211842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7pPr>
            <a:lvl8pPr marL="2580483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8pPr>
            <a:lvl9pPr marL="2949123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BBF08-815B-4F7A-A497-0AC97592B0E6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8EC8E-7E7D-41EA-AA69-61C12B37345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1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5799" y="1825625"/>
            <a:ext cx="417766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76336" y="1825625"/>
            <a:ext cx="417766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21E8C-DE8C-4BD6-B330-67CFC8009C8B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0D124-6C5C-4871-8105-910557628A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61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79" y="365126"/>
            <a:ext cx="8478203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079" y="1681163"/>
            <a:ext cx="4158466" cy="823912"/>
          </a:xfrm>
        </p:spPr>
        <p:txBody>
          <a:bodyPr anchor="b"/>
          <a:lstStyle>
            <a:lvl1pPr marL="0" indent="0">
              <a:buNone/>
              <a:defRPr sz="1935" b="1"/>
            </a:lvl1pPr>
            <a:lvl2pPr marL="368640" indent="0">
              <a:buNone/>
              <a:defRPr sz="1613" b="1"/>
            </a:lvl2pPr>
            <a:lvl3pPr marL="737281" indent="0">
              <a:buNone/>
              <a:defRPr sz="1451" b="1"/>
            </a:lvl3pPr>
            <a:lvl4pPr marL="1105921" indent="0">
              <a:buNone/>
              <a:defRPr sz="1290" b="1"/>
            </a:lvl4pPr>
            <a:lvl5pPr marL="1474561" indent="0">
              <a:buNone/>
              <a:defRPr sz="1290" b="1"/>
            </a:lvl5pPr>
            <a:lvl6pPr marL="1843202" indent="0">
              <a:buNone/>
              <a:defRPr sz="1290" b="1"/>
            </a:lvl6pPr>
            <a:lvl7pPr marL="2211842" indent="0">
              <a:buNone/>
              <a:defRPr sz="1290" b="1"/>
            </a:lvl7pPr>
            <a:lvl8pPr marL="2580483" indent="0">
              <a:buNone/>
              <a:defRPr sz="1290" b="1"/>
            </a:lvl8pPr>
            <a:lvl9pPr marL="2949123" indent="0">
              <a:buNone/>
              <a:defRPr sz="129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7079" y="2505075"/>
            <a:ext cx="415846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76336" y="1681163"/>
            <a:ext cx="4178945" cy="823912"/>
          </a:xfrm>
        </p:spPr>
        <p:txBody>
          <a:bodyPr anchor="b"/>
          <a:lstStyle>
            <a:lvl1pPr marL="0" indent="0">
              <a:buNone/>
              <a:defRPr sz="1935" b="1"/>
            </a:lvl1pPr>
            <a:lvl2pPr marL="368640" indent="0">
              <a:buNone/>
              <a:defRPr sz="1613" b="1"/>
            </a:lvl2pPr>
            <a:lvl3pPr marL="737281" indent="0">
              <a:buNone/>
              <a:defRPr sz="1451" b="1"/>
            </a:lvl3pPr>
            <a:lvl4pPr marL="1105921" indent="0">
              <a:buNone/>
              <a:defRPr sz="1290" b="1"/>
            </a:lvl4pPr>
            <a:lvl5pPr marL="1474561" indent="0">
              <a:buNone/>
              <a:defRPr sz="1290" b="1"/>
            </a:lvl5pPr>
            <a:lvl6pPr marL="1843202" indent="0">
              <a:buNone/>
              <a:defRPr sz="1290" b="1"/>
            </a:lvl6pPr>
            <a:lvl7pPr marL="2211842" indent="0">
              <a:buNone/>
              <a:defRPr sz="1290" b="1"/>
            </a:lvl7pPr>
            <a:lvl8pPr marL="2580483" indent="0">
              <a:buNone/>
              <a:defRPr sz="1290" b="1"/>
            </a:lvl8pPr>
            <a:lvl9pPr marL="2949123" indent="0">
              <a:buNone/>
              <a:defRPr sz="129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76336" y="2505075"/>
            <a:ext cx="4178945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A2CC2-6588-4C14-B76F-B650C4D3308A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4FF24-A4FA-4784-B7FB-7FCBE23F1A0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14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BB2FFA-38FB-4741-8F46-1D390CDE5DAA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1F314-B10C-43A6-A33D-6DFA5B84DA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04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DBC4F9-CA39-4C65-9B2F-E88ACA0CB264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5AB8A-6A30-411F-9AA8-13857729A5F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-12700" y="5919788"/>
            <a:ext cx="2359025" cy="935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Rectangle 9"/>
          <p:cNvSpPr/>
          <p:nvPr userDrawn="1"/>
        </p:nvSpPr>
        <p:spPr>
          <a:xfrm>
            <a:off x="0" y="6675438"/>
            <a:ext cx="9821863" cy="179387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fld id="{4DAA465F-B64E-46E2-BA9D-34D0FADF2C7D}" type="slidenum">
              <a:rPr lang="en-US" b="1"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2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80" y="457200"/>
            <a:ext cx="3170366" cy="1600200"/>
          </a:xfrm>
        </p:spPr>
        <p:txBody>
          <a:bodyPr anchor="b"/>
          <a:lstStyle>
            <a:lvl1pPr>
              <a:defRPr sz="258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8945" y="987426"/>
            <a:ext cx="4976336" cy="4873625"/>
          </a:xfrm>
        </p:spPr>
        <p:txBody>
          <a:bodyPr/>
          <a:lstStyle>
            <a:lvl1pPr>
              <a:defRPr sz="2580"/>
            </a:lvl1pPr>
            <a:lvl2pPr>
              <a:defRPr sz="2258"/>
            </a:lvl2pPr>
            <a:lvl3pPr>
              <a:defRPr sz="1935"/>
            </a:lvl3pPr>
            <a:lvl4pPr>
              <a:defRPr sz="1613"/>
            </a:lvl4pPr>
            <a:lvl5pPr>
              <a:defRPr sz="1613"/>
            </a:lvl5pPr>
            <a:lvl6pPr>
              <a:defRPr sz="1613"/>
            </a:lvl6pPr>
            <a:lvl7pPr>
              <a:defRPr sz="1613"/>
            </a:lvl7pPr>
            <a:lvl8pPr>
              <a:defRPr sz="1613"/>
            </a:lvl8pPr>
            <a:lvl9pPr>
              <a:defRPr sz="16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080" y="2057400"/>
            <a:ext cx="3170366" cy="3811588"/>
          </a:xfrm>
        </p:spPr>
        <p:txBody>
          <a:bodyPr/>
          <a:lstStyle>
            <a:lvl1pPr marL="0" indent="0">
              <a:buNone/>
              <a:defRPr sz="1290"/>
            </a:lvl1pPr>
            <a:lvl2pPr marL="368640" indent="0">
              <a:buNone/>
              <a:defRPr sz="1129"/>
            </a:lvl2pPr>
            <a:lvl3pPr marL="737281" indent="0">
              <a:buNone/>
              <a:defRPr sz="968"/>
            </a:lvl3pPr>
            <a:lvl4pPr marL="1105921" indent="0">
              <a:buNone/>
              <a:defRPr sz="806"/>
            </a:lvl4pPr>
            <a:lvl5pPr marL="1474561" indent="0">
              <a:buNone/>
              <a:defRPr sz="806"/>
            </a:lvl5pPr>
            <a:lvl6pPr marL="1843202" indent="0">
              <a:buNone/>
              <a:defRPr sz="806"/>
            </a:lvl6pPr>
            <a:lvl7pPr marL="2211842" indent="0">
              <a:buNone/>
              <a:defRPr sz="806"/>
            </a:lvl7pPr>
            <a:lvl8pPr marL="2580483" indent="0">
              <a:buNone/>
              <a:defRPr sz="806"/>
            </a:lvl8pPr>
            <a:lvl9pPr marL="2949123" indent="0">
              <a:buNone/>
              <a:defRPr sz="8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DEB2AD-4A89-4FA1-9C1A-A542B8E8AB69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EC959-A427-4660-A7CE-724AE95C01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44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80" y="457200"/>
            <a:ext cx="3170366" cy="1600200"/>
          </a:xfrm>
        </p:spPr>
        <p:txBody>
          <a:bodyPr anchor="b"/>
          <a:lstStyle>
            <a:lvl1pPr>
              <a:defRPr sz="258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78945" y="987426"/>
            <a:ext cx="4976336" cy="4873625"/>
          </a:xfrm>
        </p:spPr>
        <p:txBody>
          <a:bodyPr/>
          <a:lstStyle>
            <a:lvl1pPr marL="0" indent="0">
              <a:buNone/>
              <a:defRPr sz="2580"/>
            </a:lvl1pPr>
            <a:lvl2pPr marL="368640" indent="0">
              <a:buNone/>
              <a:defRPr sz="2258"/>
            </a:lvl2pPr>
            <a:lvl3pPr marL="737281" indent="0">
              <a:buNone/>
              <a:defRPr sz="1935"/>
            </a:lvl3pPr>
            <a:lvl4pPr marL="1105921" indent="0">
              <a:buNone/>
              <a:defRPr sz="1613"/>
            </a:lvl4pPr>
            <a:lvl5pPr marL="1474561" indent="0">
              <a:buNone/>
              <a:defRPr sz="1613"/>
            </a:lvl5pPr>
            <a:lvl6pPr marL="1843202" indent="0">
              <a:buNone/>
              <a:defRPr sz="1613"/>
            </a:lvl6pPr>
            <a:lvl7pPr marL="2211842" indent="0">
              <a:buNone/>
              <a:defRPr sz="1613"/>
            </a:lvl7pPr>
            <a:lvl8pPr marL="2580483" indent="0">
              <a:buNone/>
              <a:defRPr sz="1613"/>
            </a:lvl8pPr>
            <a:lvl9pPr marL="2949123" indent="0">
              <a:buNone/>
              <a:defRPr sz="161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080" y="2057400"/>
            <a:ext cx="3170366" cy="3811588"/>
          </a:xfrm>
        </p:spPr>
        <p:txBody>
          <a:bodyPr/>
          <a:lstStyle>
            <a:lvl1pPr marL="0" indent="0">
              <a:buNone/>
              <a:defRPr sz="1290"/>
            </a:lvl1pPr>
            <a:lvl2pPr marL="368640" indent="0">
              <a:buNone/>
              <a:defRPr sz="1129"/>
            </a:lvl2pPr>
            <a:lvl3pPr marL="737281" indent="0">
              <a:buNone/>
              <a:defRPr sz="968"/>
            </a:lvl3pPr>
            <a:lvl4pPr marL="1105921" indent="0">
              <a:buNone/>
              <a:defRPr sz="806"/>
            </a:lvl4pPr>
            <a:lvl5pPr marL="1474561" indent="0">
              <a:buNone/>
              <a:defRPr sz="806"/>
            </a:lvl5pPr>
            <a:lvl6pPr marL="1843202" indent="0">
              <a:buNone/>
              <a:defRPr sz="806"/>
            </a:lvl6pPr>
            <a:lvl7pPr marL="2211842" indent="0">
              <a:buNone/>
              <a:defRPr sz="806"/>
            </a:lvl7pPr>
            <a:lvl8pPr marL="2580483" indent="0">
              <a:buNone/>
              <a:defRPr sz="806"/>
            </a:lvl8pPr>
            <a:lvl9pPr marL="2949123" indent="0">
              <a:buNone/>
              <a:defRPr sz="8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4C7A52-12DA-4626-B306-5CCF844E280D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8F72A-B360-440F-BBC3-A4DDDF1F216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06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99" y="365126"/>
            <a:ext cx="84782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99" y="1825625"/>
            <a:ext cx="84782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75799" y="6356351"/>
            <a:ext cx="2211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B538FF-E29C-4812-8153-D682A857C2C9}" type="datetime1">
              <a:rPr lang="ru-RU" smtClean="0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56121" y="6356351"/>
            <a:ext cx="3317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2296" y="6356351"/>
            <a:ext cx="2211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463408-3F60-42E6-A7B0-DB9F942DDAF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10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2" r:id="rId1"/>
    <p:sldLayoutId id="2147488253" r:id="rId2"/>
    <p:sldLayoutId id="2147488254" r:id="rId3"/>
    <p:sldLayoutId id="2147488255" r:id="rId4"/>
    <p:sldLayoutId id="2147488256" r:id="rId5"/>
    <p:sldLayoutId id="2147488257" r:id="rId6"/>
    <p:sldLayoutId id="2147488258" r:id="rId7"/>
    <p:sldLayoutId id="2147488259" r:id="rId8"/>
    <p:sldLayoutId id="2147488260" r:id="rId9"/>
    <p:sldLayoutId id="2147488261" r:id="rId10"/>
    <p:sldLayoutId id="2147488262" r:id="rId11"/>
  </p:sldLayoutIdLst>
  <p:hf hdr="0" ftr="0" dt="0"/>
  <p:txStyles>
    <p:titleStyle>
      <a:lvl1pPr algn="l" defTabSz="737281" rtl="0" eaLnBrk="1" latinLnBrk="0" hangingPunct="1">
        <a:lnSpc>
          <a:spcPct val="90000"/>
        </a:lnSpc>
        <a:spcBef>
          <a:spcPct val="0"/>
        </a:spcBef>
        <a:buNone/>
        <a:defRPr sz="35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4320" indent="-184320" algn="l" defTabSz="737281" rtl="0" eaLnBrk="1" latinLnBrk="0" hangingPunct="1">
        <a:lnSpc>
          <a:spcPct val="90000"/>
        </a:lnSpc>
        <a:spcBef>
          <a:spcPts val="806"/>
        </a:spcBef>
        <a:buFont typeface="Arial" panose="020B0604020202020204" pitchFamily="34" charset="0"/>
        <a:buChar char="•"/>
        <a:defRPr sz="2258" kern="1200">
          <a:solidFill>
            <a:schemeClr val="tx1"/>
          </a:solidFill>
          <a:latin typeface="+mn-lt"/>
          <a:ea typeface="+mn-ea"/>
          <a:cs typeface="+mn-cs"/>
        </a:defRPr>
      </a:lvl1pPr>
      <a:lvl2pPr marL="552961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21601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613" kern="1200">
          <a:solidFill>
            <a:schemeClr val="tx1"/>
          </a:solidFill>
          <a:latin typeface="+mn-lt"/>
          <a:ea typeface="+mn-ea"/>
          <a:cs typeface="+mn-cs"/>
        </a:defRPr>
      </a:lvl3pPr>
      <a:lvl4pPr marL="1290241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4pPr>
      <a:lvl5pPr marL="1658882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5pPr>
      <a:lvl6pPr marL="2027522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6pPr>
      <a:lvl7pPr marL="2396162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7pPr>
      <a:lvl8pPr marL="2764803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8pPr>
      <a:lvl9pPr marL="3133443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1pPr>
      <a:lvl2pPr marL="368640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2pPr>
      <a:lvl3pPr marL="737281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3pPr>
      <a:lvl4pPr marL="1105921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4pPr>
      <a:lvl5pPr marL="1474561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5pPr>
      <a:lvl6pPr marL="1843202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6pPr>
      <a:lvl7pPr marL="2211842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7pPr>
      <a:lvl8pPr marL="2580483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8pPr>
      <a:lvl9pPr marL="2949123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509302" y="344586"/>
            <a:ext cx="8739187" cy="22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Отчет </a:t>
            </a:r>
          </a:p>
          <a:p>
            <a:pPr algn="ctr" eaLnBrk="1" hangingPunct="1"/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по исполнению показателей плана развития </a:t>
            </a:r>
          </a:p>
          <a:p>
            <a:pPr algn="ctr" eaLnBrk="1" hangingPunct="1"/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АО «УК СЭЗ «НИНТ» за 202</a:t>
            </a:r>
            <a:r>
              <a:rPr lang="en-US" alt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</a:t>
            </a: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год</a:t>
            </a:r>
          </a:p>
          <a:p>
            <a:pPr algn="ctr" eaLnBrk="1" hangingPunct="1"/>
            <a:endParaRPr lang="ru-RU" alt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eaLnBrk="1" hangingPunct="1"/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eaLnBrk="1" hangingPunct="1"/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eaLnBrk="1" hangingPunct="1"/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91" y="1700809"/>
            <a:ext cx="7619477" cy="36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5" y="318863"/>
            <a:ext cx="813666" cy="120161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3728" y="233408"/>
            <a:ext cx="8739187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Общие и административные расходы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3632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38DBF97-2C0F-12EF-21A4-209E347B7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904843"/>
              </p:ext>
            </p:extLst>
          </p:nvPr>
        </p:nvGraphicFramePr>
        <p:xfrm>
          <a:off x="824842" y="1196752"/>
          <a:ext cx="8338529" cy="4994886"/>
        </p:xfrm>
        <a:graphic>
          <a:graphicData uri="http://schemas.openxmlformats.org/drawingml/2006/table">
            <a:tbl>
              <a:tblPr/>
              <a:tblGrid>
                <a:gridCol w="4771406">
                  <a:extLst>
                    <a:ext uri="{9D8B030D-6E8A-4147-A177-3AD203B41FA5}">
                      <a16:colId xmlns:a16="http://schemas.microsoft.com/office/drawing/2014/main" val="3614436532"/>
                    </a:ext>
                  </a:extLst>
                </a:gridCol>
                <a:gridCol w="1189041">
                  <a:extLst>
                    <a:ext uri="{9D8B030D-6E8A-4147-A177-3AD203B41FA5}">
                      <a16:colId xmlns:a16="http://schemas.microsoft.com/office/drawing/2014/main" val="3460018860"/>
                    </a:ext>
                  </a:extLst>
                </a:gridCol>
                <a:gridCol w="1189041">
                  <a:extLst>
                    <a:ext uri="{9D8B030D-6E8A-4147-A177-3AD203B41FA5}">
                      <a16:colId xmlns:a16="http://schemas.microsoft.com/office/drawing/2014/main" val="2288446553"/>
                    </a:ext>
                  </a:extLst>
                </a:gridCol>
                <a:gridCol w="1189041">
                  <a:extLst>
                    <a:ext uri="{9D8B030D-6E8A-4147-A177-3AD203B41FA5}">
                      <a16:colId xmlns:a16="http://schemas.microsoft.com/office/drawing/2014/main" val="384142145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 в составе ОАР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203022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заправка картриджей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-75,20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078315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ведению системы реестров держателей ценных бумаг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186,00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-32,85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045928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нотариуса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-6,03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890564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резерв на отпуска, соц. страхования, налога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-506,50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-3 506,50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949218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оформлению земельных участков (Карабатан, Тенгиз)(землеустроительные проекты)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1 096,42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596,37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-500,05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915706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аренда транспорта (для первого руководителя)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3 603,99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-3 603,99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569629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автотранспорта(для сотрудников)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265994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ИнформУчетнЦентр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Услуги за разовое подключение и опубликование объявления о продаже имущества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19954"/>
                  </a:ext>
                </a:extLst>
              </a:tr>
              <a:tr h="4359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аттестация рабочих мест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48,95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48,95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493271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списание ОС и безнадежных долгов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3783477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оценка имущества АО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-35,00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967140"/>
                  </a:ext>
                </a:extLst>
              </a:tr>
              <a:tr h="4450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утилизации ОС и НМА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12986"/>
                  </a:ext>
                </a:extLst>
              </a:tr>
              <a:tr h="4450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веднию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документооборота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547,20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547,19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-0,01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058171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по продаже имущества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655913"/>
                  </a:ext>
                </a:extLst>
              </a:tr>
              <a:tr h="287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мед.осмотру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персонала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-4,73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545371"/>
                  </a:ext>
                </a:extLst>
              </a:tr>
              <a:tr h="2361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8 912,96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1 011,51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-7 901,45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836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701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3728" y="233408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Прочие расходы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3632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0114232-5060-D019-A34E-51049A7FC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227886"/>
              </p:ext>
            </p:extLst>
          </p:nvPr>
        </p:nvGraphicFramePr>
        <p:xfrm>
          <a:off x="536246" y="1166466"/>
          <a:ext cx="8664904" cy="4708870"/>
        </p:xfrm>
        <a:graphic>
          <a:graphicData uri="http://schemas.openxmlformats.org/drawingml/2006/table">
            <a:tbl>
              <a:tblPr/>
              <a:tblGrid>
                <a:gridCol w="3613314">
                  <a:extLst>
                    <a:ext uri="{9D8B030D-6E8A-4147-A177-3AD203B41FA5}">
                      <a16:colId xmlns:a16="http://schemas.microsoft.com/office/drawing/2014/main" val="304523055"/>
                    </a:ext>
                  </a:extLst>
                </a:gridCol>
                <a:gridCol w="1255690">
                  <a:extLst>
                    <a:ext uri="{9D8B030D-6E8A-4147-A177-3AD203B41FA5}">
                      <a16:colId xmlns:a16="http://schemas.microsoft.com/office/drawing/2014/main" val="3285761632"/>
                    </a:ext>
                  </a:extLst>
                </a:gridCol>
                <a:gridCol w="759180">
                  <a:extLst>
                    <a:ext uri="{9D8B030D-6E8A-4147-A177-3AD203B41FA5}">
                      <a16:colId xmlns:a16="http://schemas.microsoft.com/office/drawing/2014/main" val="52893010"/>
                    </a:ext>
                  </a:extLst>
                </a:gridCol>
                <a:gridCol w="759180">
                  <a:extLst>
                    <a:ext uri="{9D8B030D-6E8A-4147-A177-3AD203B41FA5}">
                      <a16:colId xmlns:a16="http://schemas.microsoft.com/office/drawing/2014/main" val="1737916459"/>
                    </a:ext>
                  </a:extLst>
                </a:gridCol>
                <a:gridCol w="759180">
                  <a:extLst>
                    <a:ext uri="{9D8B030D-6E8A-4147-A177-3AD203B41FA5}">
                      <a16:colId xmlns:a16="http://schemas.microsoft.com/office/drawing/2014/main" val="2661298384"/>
                    </a:ext>
                  </a:extLst>
                </a:gridCol>
                <a:gridCol w="759180">
                  <a:extLst>
                    <a:ext uri="{9D8B030D-6E8A-4147-A177-3AD203B41FA5}">
                      <a16:colId xmlns:a16="http://schemas.microsoft.com/office/drawing/2014/main" val="2510681025"/>
                    </a:ext>
                  </a:extLst>
                </a:gridCol>
                <a:gridCol w="759180">
                  <a:extLst>
                    <a:ext uri="{9D8B030D-6E8A-4147-A177-3AD203B41FA5}">
                      <a16:colId xmlns:a16="http://schemas.microsoft.com/office/drawing/2014/main" val="2025617296"/>
                    </a:ext>
                  </a:extLst>
                </a:gridCol>
              </a:tblGrid>
              <a:tr h="879664"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Сравнение факт 2022/ уточнение 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10541"/>
                  </a:ext>
                </a:extLst>
              </a:tr>
              <a:tr h="333887">
                <a:tc gridSpan="2"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912090"/>
                  </a:ext>
                </a:extLst>
              </a:tr>
              <a:tr h="333887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расходы, всего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4 937,23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5 381,02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4 752,07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-628,95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88,31%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599346"/>
                  </a:ext>
                </a:extLst>
              </a:tr>
              <a:tr h="8926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Оплата труда прочего персонала без учета оплаты труда, указанных в накладных расходах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4 265,86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4 296,66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4 096,41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-200,25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95,34%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053023"/>
                  </a:ext>
                </a:extLst>
              </a:tr>
              <a:tr h="333887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и социальные отчисления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441,98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447,25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449,57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100,52%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216425"/>
                  </a:ext>
                </a:extLst>
              </a:tr>
              <a:tr h="599387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социальный налог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282,68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228,00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252,06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110,55%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327262"/>
                  </a:ext>
                </a:extLst>
              </a:tr>
              <a:tr h="66777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социальные отчисления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117,51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-15,71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86,63%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007398"/>
                  </a:ext>
                </a:extLst>
              </a:tr>
              <a:tr h="333887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мед.отчисления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94,08%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527941"/>
                  </a:ext>
                </a:extLst>
              </a:tr>
              <a:tr h="333887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Запасы</a:t>
                      </a:r>
                    </a:p>
                  </a:txBody>
                  <a:tcPr marL="9419" marR="9419" marT="94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316,49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637,11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-431,02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32,35%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367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91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marR="0" lvl="0" indent="-171450" algn="just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3728" y="233408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Приобретение основных средств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3632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08F65B4-E8EA-4207-AB19-6F7FC1E7A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265048"/>
              </p:ext>
            </p:extLst>
          </p:nvPr>
        </p:nvGraphicFramePr>
        <p:xfrm>
          <a:off x="678458" y="1005592"/>
          <a:ext cx="8280920" cy="5851861"/>
        </p:xfrm>
        <a:graphic>
          <a:graphicData uri="http://schemas.openxmlformats.org/drawingml/2006/table">
            <a:tbl>
              <a:tblPr/>
              <a:tblGrid>
                <a:gridCol w="4155422">
                  <a:extLst>
                    <a:ext uri="{9D8B030D-6E8A-4147-A177-3AD203B41FA5}">
                      <a16:colId xmlns:a16="http://schemas.microsoft.com/office/drawing/2014/main" val="3574268801"/>
                    </a:ext>
                  </a:extLst>
                </a:gridCol>
                <a:gridCol w="1197037">
                  <a:extLst>
                    <a:ext uri="{9D8B030D-6E8A-4147-A177-3AD203B41FA5}">
                      <a16:colId xmlns:a16="http://schemas.microsoft.com/office/drawing/2014/main" val="3360082785"/>
                    </a:ext>
                  </a:extLst>
                </a:gridCol>
                <a:gridCol w="1474918">
                  <a:extLst>
                    <a:ext uri="{9D8B030D-6E8A-4147-A177-3AD203B41FA5}">
                      <a16:colId xmlns:a16="http://schemas.microsoft.com/office/drawing/2014/main" val="986753381"/>
                    </a:ext>
                  </a:extLst>
                </a:gridCol>
                <a:gridCol w="1453543">
                  <a:extLst>
                    <a:ext uri="{9D8B030D-6E8A-4147-A177-3AD203B41FA5}">
                      <a16:colId xmlns:a16="http://schemas.microsoft.com/office/drawing/2014/main" val="4241282091"/>
                    </a:ext>
                  </a:extLst>
                </a:gridCol>
              </a:tblGrid>
              <a:tr h="2809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Станция Заводская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к-во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229860"/>
                  </a:ext>
                </a:extLst>
              </a:tr>
              <a:tr h="251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934102"/>
                  </a:ext>
                </a:extLst>
              </a:tr>
              <a:tr h="334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КИЭ-СЦБ Комплект инструментов электромеханика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1 520 000,00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542803"/>
                  </a:ext>
                </a:extLst>
              </a:tr>
              <a:tr h="2985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Прибор измерительный Марка 4380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374 500,00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486110"/>
                  </a:ext>
                </a:extLst>
              </a:tr>
              <a:tr h="267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Мегомметр 1000 Вольт механическая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210 000,00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210 000,00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953299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Клещи электроизмерительные АРРА 30 R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128 400,00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330750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Тестер для аккумулятора ТВР 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28 890,00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459501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Домкрат гидравлический  20 тонн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568 000,00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568 000,00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760466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Рихтовочный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прибор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1 950 000,00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1 302 537,00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87600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Шлифовальный станок СШГР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3 150 000,00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2 411 000,00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8618719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Разгоночный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прибор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597 000,00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011736"/>
                  </a:ext>
                </a:extLst>
              </a:tr>
              <a:tr h="431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Автомобиль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JAC S5 2,0L MT Luxury MX135BM00PK726343 N3012017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серебристый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9 500 000,00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8 980 000,00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622147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зданий Пост ЭЦ, ПКТО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5 941 000,00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753543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Углошлифовальная машина 180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33 200,00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33 200,00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384119"/>
                  </a:ext>
                </a:extLst>
              </a:tr>
              <a:tr h="431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Термопот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43 200,00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787718"/>
                  </a:ext>
                </a:extLst>
              </a:tr>
              <a:tr h="225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Светодиодный прожектор LED 500W, 65000 Лм, IP 65 (ст.Заводская, мачты освещения ж.д. пути)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3 238 000,00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3 238 000,00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17060"/>
                  </a:ext>
                </a:extLst>
              </a:tr>
              <a:tr h="225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Рация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Motorola MP300 148-174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МГц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450 000,00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573423"/>
                  </a:ext>
                </a:extLst>
              </a:tr>
              <a:tr h="2652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Шкаф для одежды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830 223,00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830 223,15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481040"/>
                  </a:ext>
                </a:extLst>
              </a:tr>
              <a:tr h="225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Стенд для инвесторов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90 000,00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968343"/>
                  </a:ext>
                </a:extLst>
              </a:tr>
              <a:tr h="225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KZ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22 711 213,00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23 557 160,15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346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872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marR="0" lvl="0" indent="-171450" algn="just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3728" y="233408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Приобретение основных средств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3632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15A54E2-ABFC-4DA6-A04E-D36A22C1A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974175"/>
              </p:ext>
            </p:extLst>
          </p:nvPr>
        </p:nvGraphicFramePr>
        <p:xfrm>
          <a:off x="824842" y="1138908"/>
          <a:ext cx="7978489" cy="3188404"/>
        </p:xfrm>
        <a:graphic>
          <a:graphicData uri="http://schemas.openxmlformats.org/drawingml/2006/table">
            <a:tbl>
              <a:tblPr/>
              <a:tblGrid>
                <a:gridCol w="4535300">
                  <a:extLst>
                    <a:ext uri="{9D8B030D-6E8A-4147-A177-3AD203B41FA5}">
                      <a16:colId xmlns:a16="http://schemas.microsoft.com/office/drawing/2014/main" val="2367650621"/>
                    </a:ext>
                  </a:extLst>
                </a:gridCol>
                <a:gridCol w="955599">
                  <a:extLst>
                    <a:ext uri="{9D8B030D-6E8A-4147-A177-3AD203B41FA5}">
                      <a16:colId xmlns:a16="http://schemas.microsoft.com/office/drawing/2014/main" val="1141354921"/>
                    </a:ext>
                  </a:extLst>
                </a:gridCol>
                <a:gridCol w="1243795">
                  <a:extLst>
                    <a:ext uri="{9D8B030D-6E8A-4147-A177-3AD203B41FA5}">
                      <a16:colId xmlns:a16="http://schemas.microsoft.com/office/drawing/2014/main" val="239682958"/>
                    </a:ext>
                  </a:extLst>
                </a:gridCol>
                <a:gridCol w="1243795">
                  <a:extLst>
                    <a:ext uri="{9D8B030D-6E8A-4147-A177-3AD203B41FA5}">
                      <a16:colId xmlns:a16="http://schemas.microsoft.com/office/drawing/2014/main" val="4019250169"/>
                    </a:ext>
                  </a:extLst>
                </a:gridCol>
              </a:tblGrid>
              <a:tr h="4898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ОАР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к-во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270971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566189"/>
                  </a:ext>
                </a:extLst>
              </a:tr>
              <a:tr h="310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Компьютер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</a:t>
                      </a:r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492559"/>
                  </a:ext>
                </a:extLst>
              </a:tr>
              <a:tr h="310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Генератор бензиновый для резервного питания АБК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365 000,00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365 000,00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289245"/>
                  </a:ext>
                </a:extLst>
              </a:tr>
              <a:tr h="310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Система контроля и управления доступом (для сервера)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327 700,00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327 700,00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130603"/>
                  </a:ext>
                </a:extLst>
              </a:tr>
              <a:tr h="310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Сейф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51 000,00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452427"/>
                  </a:ext>
                </a:extLst>
              </a:tr>
              <a:tr h="310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Принтер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902 530,00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902 530,18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978618"/>
                  </a:ext>
                </a:extLst>
              </a:tr>
              <a:tr h="310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Подставка для принтера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Canon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127 545,00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127 544,64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13157"/>
                  </a:ext>
                </a:extLst>
              </a:tr>
              <a:tr h="310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Кондиционеры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415 600,00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415 600,00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975090"/>
                  </a:ext>
                </a:extLst>
              </a:tr>
              <a:tr h="310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KZ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3 109 375,00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2 189 374,82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201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57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4306" y="1071546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4420" y="408527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Станция Заводская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2" y="102296"/>
            <a:ext cx="656321" cy="969250"/>
          </a:xfrm>
          <a:prstGeom prst="rect">
            <a:avLst/>
          </a:prstGeom>
          <a:noFill/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C6D1687-3531-4B7E-BECD-88B5E5916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523348"/>
              </p:ext>
            </p:extLst>
          </p:nvPr>
        </p:nvGraphicFramePr>
        <p:xfrm>
          <a:off x="647912" y="1196752"/>
          <a:ext cx="8477250" cy="2046856"/>
        </p:xfrm>
        <a:graphic>
          <a:graphicData uri="http://schemas.openxmlformats.org/drawingml/2006/table">
            <a:tbl>
              <a:tblPr/>
              <a:tblGrid>
                <a:gridCol w="2754820">
                  <a:extLst>
                    <a:ext uri="{9D8B030D-6E8A-4147-A177-3AD203B41FA5}">
                      <a16:colId xmlns:a16="http://schemas.microsoft.com/office/drawing/2014/main" val="126159446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86805741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46470672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92864345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5342998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615268455"/>
                    </a:ext>
                  </a:extLst>
                </a:gridCol>
                <a:gridCol w="869537">
                  <a:extLst>
                    <a:ext uri="{9D8B030D-6E8A-4147-A177-3AD203B41FA5}">
                      <a16:colId xmlns:a16="http://schemas.microsoft.com/office/drawing/2014/main" val="2284576906"/>
                    </a:ext>
                  </a:extLst>
                </a:gridCol>
                <a:gridCol w="748437">
                  <a:extLst>
                    <a:ext uri="{9D8B030D-6E8A-4147-A177-3AD203B41FA5}">
                      <a16:colId xmlns:a16="http://schemas.microsoft.com/office/drawing/2014/main" val="344456077"/>
                    </a:ext>
                  </a:extLst>
                </a:gridCol>
              </a:tblGrid>
              <a:tr h="6792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измерения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282766"/>
                  </a:ext>
                </a:extLst>
              </a:tr>
              <a:tr h="2264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Чистый доход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-89 561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-155 463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-123 682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-153 853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-215 580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-208 109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829571"/>
                  </a:ext>
                </a:extLst>
              </a:tr>
              <a:tr h="2264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EBITDA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-13 694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-3 723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28 070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-2 016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-55 277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-47 490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433373"/>
                  </a:ext>
                </a:extLst>
              </a:tr>
              <a:tr h="2264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основной деятельности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41 556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104 034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82 358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95 549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131561"/>
                  </a:ext>
                </a:extLst>
              </a:tr>
              <a:tr h="2264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реализации фактический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вагон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022464"/>
                  </a:ext>
                </a:extLst>
              </a:tr>
              <a:tr h="22642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Цена фактическая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43 204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25 639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17 241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56 405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416909"/>
                  </a:ext>
                </a:extLst>
              </a:tr>
              <a:tr h="2354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Себестоимость реализации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97 469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227 716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236 211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252 582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303 658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111017"/>
                  </a:ext>
                </a:extLst>
              </a:tr>
            </a:tbl>
          </a:graphicData>
        </a:graphic>
      </p:graphicFrame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00000000-0008-0000-03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045332"/>
              </p:ext>
            </p:extLst>
          </p:nvPr>
        </p:nvGraphicFramePr>
        <p:xfrm>
          <a:off x="384809" y="3648557"/>
          <a:ext cx="4242059" cy="2272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6FBE9254-C4B6-4C4A-8305-EB2B0CB9C5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587937"/>
              </p:ext>
            </p:extLst>
          </p:nvPr>
        </p:nvGraphicFramePr>
        <p:xfrm>
          <a:off x="4698876" y="3698858"/>
          <a:ext cx="4968552" cy="2370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02223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: скругленные углы 14">
            <a:extLst>
              <a:ext uri="{FF2B5EF4-FFF2-40B4-BE49-F238E27FC236}">
                <a16:creationId xmlns:a16="http://schemas.microsoft.com/office/drawing/2014/main" id="{6A0F835A-75FD-4785-877F-84EA98C0C286}"/>
              </a:ext>
            </a:extLst>
          </p:cNvPr>
          <p:cNvSpPr/>
          <p:nvPr/>
        </p:nvSpPr>
        <p:spPr>
          <a:xfrm>
            <a:off x="135821" y="1766562"/>
            <a:ext cx="1753364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F216CD5-E14C-4985-B374-58DC9D289965}"/>
              </a:ext>
            </a:extLst>
          </p:cNvPr>
          <p:cNvSpPr txBox="1"/>
          <p:nvPr/>
        </p:nvSpPr>
        <p:spPr>
          <a:xfrm>
            <a:off x="553226" y="1907464"/>
            <a:ext cx="847789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altLang="ko-KR" sz="2016" b="1" dirty="0">
                <a:solidFill>
                  <a:srgbClr val="00B050"/>
                </a:solidFill>
                <a:latin typeface="Cambria" panose="02040503050406030204" pitchFamily="18" charset="0"/>
                <a:cs typeface="Arial" pitchFamily="34" charset="0"/>
              </a:rPr>
              <a:t>15</a:t>
            </a:r>
            <a:endParaRPr lang="ru-RU" altLang="ko-KR" sz="968" b="1" i="1" dirty="0">
              <a:solidFill>
                <a:srgbClr val="00B05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05" name="Прямоугольник: скругленные углы 133">
            <a:extLst>
              <a:ext uri="{FF2B5EF4-FFF2-40B4-BE49-F238E27FC236}">
                <a16:creationId xmlns:a16="http://schemas.microsoft.com/office/drawing/2014/main" id="{33AD01A6-14E1-42F1-99AB-C37B30F1DC5E}"/>
              </a:ext>
            </a:extLst>
          </p:cNvPr>
          <p:cNvSpPr/>
          <p:nvPr/>
        </p:nvSpPr>
        <p:spPr>
          <a:xfrm>
            <a:off x="3937193" y="1766562"/>
            <a:ext cx="1300191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D639FC7-25C2-46B5-944C-B2914D31BFE5}"/>
              </a:ext>
            </a:extLst>
          </p:cNvPr>
          <p:cNvSpPr txBox="1"/>
          <p:nvPr/>
        </p:nvSpPr>
        <p:spPr>
          <a:xfrm>
            <a:off x="4072570" y="1923641"/>
            <a:ext cx="1062268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16" b="1" dirty="0">
                <a:solidFill>
                  <a:srgbClr val="00B050"/>
                </a:solidFill>
                <a:latin typeface="Cambria" panose="02040503050406030204" pitchFamily="18" charset="0"/>
                <a:ea typeface="Arial Unicode MS"/>
                <a:cs typeface="Arial" pitchFamily="34" charset="0"/>
              </a:rPr>
              <a:t>153,01 </a:t>
            </a:r>
            <a:endParaRPr lang="ko-KR" altLang="en-US" sz="2016" b="1" dirty="0">
              <a:solidFill>
                <a:srgbClr val="00B050"/>
              </a:solidFill>
              <a:latin typeface="Cambria" panose="02040503050406030204" pitchFamily="18" charset="0"/>
              <a:ea typeface="Arial Unicode MS"/>
              <a:cs typeface="Arial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67FFCFB-DA37-4C01-B74F-00093AA73174}"/>
              </a:ext>
            </a:extLst>
          </p:cNvPr>
          <p:cNvSpPr txBox="1"/>
          <p:nvPr/>
        </p:nvSpPr>
        <p:spPr>
          <a:xfrm>
            <a:off x="4077131" y="1516633"/>
            <a:ext cx="1017678" cy="648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kk-KZ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Объем вложенных</a:t>
            </a: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инвестиций</a:t>
            </a:r>
            <a:endParaRPr lang="x-none" sz="1129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1A94BB8-94D3-4BC3-87CA-9F7AA42810CD}"/>
              </a:ext>
            </a:extLst>
          </p:cNvPr>
          <p:cNvSpPr txBox="1"/>
          <p:nvPr/>
        </p:nvSpPr>
        <p:spPr>
          <a:xfrm>
            <a:off x="4288537" y="2340035"/>
            <a:ext cx="696024" cy="24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млрд. </a:t>
            </a:r>
            <a:r>
              <a:rPr lang="ru-RU" sz="968" i="1" dirty="0" err="1">
                <a:solidFill>
                  <a:srgbClr val="002060"/>
                </a:solidFill>
                <a:latin typeface="Cambria" panose="02040503050406030204" pitchFamily="18" charset="0"/>
              </a:rPr>
              <a:t>тг</a:t>
            </a:r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x-none" sz="968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15" name="Прямоугольник: скругленные углы 143">
            <a:extLst>
              <a:ext uri="{FF2B5EF4-FFF2-40B4-BE49-F238E27FC236}">
                <a16:creationId xmlns:a16="http://schemas.microsoft.com/office/drawing/2014/main" id="{5F5C7176-5D95-43CD-86D3-8DD475005C92}"/>
              </a:ext>
            </a:extLst>
          </p:cNvPr>
          <p:cNvSpPr/>
          <p:nvPr/>
        </p:nvSpPr>
        <p:spPr>
          <a:xfrm>
            <a:off x="5394289" y="1766562"/>
            <a:ext cx="1277920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82A4C9F-D967-4B49-A1C0-C66B457F1C8C}"/>
              </a:ext>
            </a:extLst>
          </p:cNvPr>
          <p:cNvSpPr txBox="1"/>
          <p:nvPr/>
        </p:nvSpPr>
        <p:spPr>
          <a:xfrm>
            <a:off x="5618341" y="1917655"/>
            <a:ext cx="870700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 defTabSz="73728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2016" b="1" dirty="0">
                <a:solidFill>
                  <a:srgbClr val="00B050"/>
                </a:solidFill>
                <a:latin typeface="Cambria" panose="02040503050406030204" pitchFamily="18" charset="0"/>
                <a:ea typeface="Arial Unicode MS"/>
                <a:cs typeface="Arial" pitchFamily="34" charset="0"/>
              </a:rPr>
              <a:t>1 260</a:t>
            </a:r>
            <a:endParaRPr lang="ko-KR" altLang="en-US" sz="2016" b="1" dirty="0">
              <a:solidFill>
                <a:srgbClr val="00B050"/>
              </a:solidFill>
              <a:latin typeface="Cambria" panose="02040503050406030204" pitchFamily="18" charset="0"/>
              <a:ea typeface="Arial Unicode MS"/>
              <a:cs typeface="Arial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69C80B7-92E8-4F21-B82B-EF3CD0C4EC8B}"/>
              </a:ext>
            </a:extLst>
          </p:cNvPr>
          <p:cNvSpPr txBox="1"/>
          <p:nvPr/>
        </p:nvSpPr>
        <p:spPr>
          <a:xfrm>
            <a:off x="5433772" y="1599895"/>
            <a:ext cx="1231427" cy="3703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Рабочие места </a:t>
            </a:r>
          </a:p>
          <a:p>
            <a:pPr algn="ctr">
              <a:lnSpc>
                <a:spcPct val="80000"/>
              </a:lnSpc>
            </a:pPr>
            <a:r>
              <a:rPr lang="ru-RU" sz="1129" dirty="0">
                <a:solidFill>
                  <a:srgbClr val="002060"/>
                </a:solidFill>
                <a:latin typeface="Cambria" panose="02040503050406030204" pitchFamily="18" charset="0"/>
              </a:rPr>
              <a:t>(постоянные)</a:t>
            </a:r>
            <a:endParaRPr lang="x-none" sz="1129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18" name="Прямоугольник: скругленные углы 152">
            <a:extLst>
              <a:ext uri="{FF2B5EF4-FFF2-40B4-BE49-F238E27FC236}">
                <a16:creationId xmlns:a16="http://schemas.microsoft.com/office/drawing/2014/main" id="{0DEB0445-75BD-4FBF-9BFC-3662F9FC114C}"/>
              </a:ext>
            </a:extLst>
          </p:cNvPr>
          <p:cNvSpPr/>
          <p:nvPr/>
        </p:nvSpPr>
        <p:spPr>
          <a:xfrm>
            <a:off x="6827088" y="1766562"/>
            <a:ext cx="1452141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4481FE9-3114-4C13-A080-3DB1B23353D6}"/>
              </a:ext>
            </a:extLst>
          </p:cNvPr>
          <p:cNvSpPr txBox="1"/>
          <p:nvPr/>
        </p:nvSpPr>
        <p:spPr>
          <a:xfrm>
            <a:off x="7157702" y="1935611"/>
            <a:ext cx="870699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 defTabSz="73728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16" b="1" dirty="0">
                <a:solidFill>
                  <a:srgbClr val="00B050"/>
                </a:solidFill>
                <a:latin typeface="Cambria" panose="02040503050406030204" pitchFamily="18" charset="0"/>
                <a:ea typeface="Arial Unicode MS"/>
                <a:cs typeface="Arial" pitchFamily="34" charset="0"/>
              </a:rPr>
              <a:t>19,78 </a:t>
            </a:r>
            <a:endParaRPr lang="ko-KR" altLang="en-US" sz="2016" b="1" dirty="0">
              <a:solidFill>
                <a:srgbClr val="00B050"/>
              </a:solidFill>
              <a:latin typeface="Cambria" panose="02040503050406030204" pitchFamily="18" charset="0"/>
              <a:ea typeface="Arial Unicode MS"/>
              <a:cs typeface="Arial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2CF8FD3-D4BA-4EF8-AC83-5A2D6D893808}"/>
              </a:ext>
            </a:extLst>
          </p:cNvPr>
          <p:cNvSpPr txBox="1"/>
          <p:nvPr/>
        </p:nvSpPr>
        <p:spPr>
          <a:xfrm>
            <a:off x="6950971" y="1570901"/>
            <a:ext cx="1148071" cy="3703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Объем </a:t>
            </a:r>
          </a:p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производства</a:t>
            </a:r>
            <a:endParaRPr lang="x-none" sz="1129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CD69E0E-1536-409B-8FFD-48B6EF75630B}"/>
              </a:ext>
            </a:extLst>
          </p:cNvPr>
          <p:cNvSpPr txBox="1"/>
          <p:nvPr/>
        </p:nvSpPr>
        <p:spPr>
          <a:xfrm>
            <a:off x="7206073" y="2355694"/>
            <a:ext cx="723275" cy="24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млрд.  </a:t>
            </a:r>
            <a:r>
              <a:rPr lang="ru-RU" sz="968" i="1" dirty="0" err="1">
                <a:solidFill>
                  <a:srgbClr val="002060"/>
                </a:solidFill>
                <a:latin typeface="Cambria" panose="02040503050406030204" pitchFamily="18" charset="0"/>
              </a:rPr>
              <a:t>тг</a:t>
            </a:r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x-none" sz="968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B29E53D-53FE-4C7D-8873-A5C53B2F15CB}"/>
              </a:ext>
            </a:extLst>
          </p:cNvPr>
          <p:cNvSpPr txBox="1"/>
          <p:nvPr/>
        </p:nvSpPr>
        <p:spPr>
          <a:xfrm>
            <a:off x="289158" y="1546314"/>
            <a:ext cx="1437978" cy="370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Кол-во проектов/</a:t>
            </a:r>
          </a:p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участников СЭЗ</a:t>
            </a:r>
            <a:endParaRPr lang="x-none" sz="1129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27" name="Прямоугольник: скругленные углы 127">
            <a:extLst>
              <a:ext uri="{FF2B5EF4-FFF2-40B4-BE49-F238E27FC236}">
                <a16:creationId xmlns:a16="http://schemas.microsoft.com/office/drawing/2014/main" id="{97DCCCC8-2AE4-44DF-8943-14D5F36473AD}"/>
              </a:ext>
            </a:extLst>
          </p:cNvPr>
          <p:cNvSpPr/>
          <p:nvPr/>
        </p:nvSpPr>
        <p:spPr>
          <a:xfrm>
            <a:off x="8433880" y="1766562"/>
            <a:ext cx="1296383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5312CD4-0EE6-4497-9237-61711CE2ECEF}"/>
              </a:ext>
            </a:extLst>
          </p:cNvPr>
          <p:cNvSpPr txBox="1"/>
          <p:nvPr/>
        </p:nvSpPr>
        <p:spPr>
          <a:xfrm>
            <a:off x="8743809" y="1928113"/>
            <a:ext cx="705981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sz="2016" b="1" dirty="0">
                <a:solidFill>
                  <a:srgbClr val="00B050"/>
                </a:solidFill>
                <a:latin typeface="Cambria" panose="02040503050406030204" pitchFamily="18" charset="0"/>
                <a:ea typeface="Arial Unicode MS"/>
                <a:cs typeface="Arial" pitchFamily="34" charset="0"/>
              </a:rPr>
              <a:t>6,14 </a:t>
            </a:r>
            <a:endParaRPr lang="ko-KR" altLang="en-US" sz="2016" b="1" dirty="0">
              <a:solidFill>
                <a:srgbClr val="00B050"/>
              </a:solidFill>
              <a:latin typeface="Cambria" panose="02040503050406030204" pitchFamily="18" charset="0"/>
              <a:ea typeface="Arial Unicode MS"/>
              <a:cs typeface="Arial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D8666F5-3559-4A5A-8625-33D3D58B29E7}"/>
              </a:ext>
            </a:extLst>
          </p:cNvPr>
          <p:cNvSpPr txBox="1"/>
          <p:nvPr/>
        </p:nvSpPr>
        <p:spPr>
          <a:xfrm>
            <a:off x="8600978" y="1531868"/>
            <a:ext cx="1024640" cy="5093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Объем </a:t>
            </a:r>
          </a:p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налоговых </a:t>
            </a:r>
          </a:p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отчислений</a:t>
            </a:r>
            <a:endParaRPr lang="x-none" sz="1129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9F27A66-3DC0-4A09-A5D9-70C7B253A907}"/>
              </a:ext>
            </a:extLst>
          </p:cNvPr>
          <p:cNvSpPr txBox="1"/>
          <p:nvPr/>
        </p:nvSpPr>
        <p:spPr>
          <a:xfrm>
            <a:off x="8846354" y="2346798"/>
            <a:ext cx="696024" cy="24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млрд. </a:t>
            </a:r>
            <a:r>
              <a:rPr lang="ru-RU" sz="968" i="1" dirty="0" err="1">
                <a:solidFill>
                  <a:srgbClr val="002060"/>
                </a:solidFill>
                <a:latin typeface="Cambria" panose="02040503050406030204" pitchFamily="18" charset="0"/>
              </a:rPr>
              <a:t>тг</a:t>
            </a:r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x-none" sz="968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746359-69A4-414B-9185-80A3849298AF}"/>
              </a:ext>
            </a:extLst>
          </p:cNvPr>
          <p:cNvSpPr txBox="1"/>
          <p:nvPr/>
        </p:nvSpPr>
        <p:spPr>
          <a:xfrm>
            <a:off x="416417" y="2941527"/>
            <a:ext cx="8905159" cy="2114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9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ПРИВЛЕЧЕНО за 2022г. :</a:t>
            </a:r>
          </a:p>
          <a:p>
            <a:r>
              <a:rPr lang="ru-RU" sz="1129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kk-KZ" sz="1129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участника СЭЗ</a:t>
            </a:r>
            <a:r>
              <a:rPr lang="en-US" sz="1209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kk-KZ" sz="1209" b="1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ТОО «АТ-Пластик» - </a:t>
            </a:r>
            <a:r>
              <a:rPr lang="kk-KZ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строительство завода по производству изделий из полимеров (полипропилен) </a:t>
            </a:r>
            <a:endParaRPr lang="ru-RU" sz="1209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ТОО «РГК-Каспий» - </a:t>
            </a:r>
            <a:r>
              <a:rPr lang="kk-KZ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производство нетканых полипропиленовых и полиэтиленовых георешеток и геополотен</a:t>
            </a:r>
            <a:endParaRPr lang="ru-RU" sz="1209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ТОО «</a:t>
            </a:r>
            <a:r>
              <a:rPr lang="ru-RU" sz="1209" i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Ультрастаб</a:t>
            </a: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-Казахстан» - </a:t>
            </a:r>
            <a:r>
              <a:rPr lang="kk-KZ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производство тканого полипропиленового текстиля и полиэфирного ПЭТ текстиля </a:t>
            </a:r>
            <a:endParaRPr lang="ru-RU" sz="1209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ТОО «</a:t>
            </a:r>
            <a:r>
              <a:rPr lang="ru-RU" sz="1209" i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TenizEcoService</a:t>
            </a: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» - </a:t>
            </a:r>
            <a:r>
              <a:rPr lang="kk-KZ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строительство завода по производству жидкого азота</a:t>
            </a:r>
          </a:p>
          <a:p>
            <a:pPr algn="just"/>
            <a:endParaRPr lang="kk-KZ" sz="1209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endParaRPr lang="kk-KZ" sz="403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endParaRPr lang="kk-KZ" sz="403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129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 лиц, осуществляющих вспомогательный вид деятельности</a:t>
            </a:r>
            <a:r>
              <a:rPr lang="en-US" sz="1129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ru-RU" sz="1129" b="1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kk-KZ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«</a:t>
            </a:r>
            <a:r>
              <a:rPr lang="en-US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INTERTEACH</a:t>
            </a: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» (строительство клиники) - оказание медицинских услуг участникам СЭЗ</a:t>
            </a: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ТОО «Транстелеком»</a:t>
            </a:r>
            <a:r>
              <a:rPr lang="en-US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(строительство кабельной системы) - оказание услуг связи участникам СЭЗ</a:t>
            </a:r>
            <a:endParaRPr lang="en-US" sz="1209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138240" indent="-138240">
              <a:buFont typeface="Wingdings" panose="05000000000000000000" pitchFamily="2" charset="2"/>
              <a:buChar char="ü"/>
            </a:pPr>
            <a:endParaRPr lang="kk-KZ" sz="403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330F039-3154-10B7-C850-C9640EA02FD1}"/>
              </a:ext>
            </a:extLst>
          </p:cNvPr>
          <p:cNvCxnSpPr>
            <a:cxnSpLocks/>
          </p:cNvCxnSpPr>
          <p:nvPr/>
        </p:nvCxnSpPr>
        <p:spPr>
          <a:xfrm>
            <a:off x="743906" y="1210926"/>
            <a:ext cx="8482401" cy="0"/>
          </a:xfrm>
          <a:prstGeom prst="line">
            <a:avLst/>
          </a:prstGeom>
          <a:ln w="28575">
            <a:solidFill>
              <a:srgbClr val="3575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www.nipt.kz/templates/Default/images/logo.png">
            <a:extLst>
              <a:ext uri="{FF2B5EF4-FFF2-40B4-BE49-F238E27FC236}">
                <a16:creationId xmlns:a16="http://schemas.microsoft.com/office/drawing/2014/main" id="{32F67C48-D20D-9AA5-488B-5877D5547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5" y="664369"/>
            <a:ext cx="555351" cy="8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71039-AB75-9E15-5D78-8CA0B81AFFC2}"/>
              </a:ext>
            </a:extLst>
          </p:cNvPr>
          <p:cNvSpPr txBox="1"/>
          <p:nvPr/>
        </p:nvSpPr>
        <p:spPr>
          <a:xfrm>
            <a:off x="660225" y="1225391"/>
            <a:ext cx="4916329" cy="31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51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ПОКАЗАТЕЛИ ЗА </a:t>
            </a:r>
            <a:r>
              <a:rPr lang="ru-RU" sz="1129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2022 ГОД</a:t>
            </a:r>
            <a:r>
              <a:rPr lang="ru-RU" sz="1451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en-US" sz="1451" b="1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Заголовок 7">
            <a:extLst>
              <a:ext uri="{FF2B5EF4-FFF2-40B4-BE49-F238E27FC236}">
                <a16:creationId xmlns:a16="http://schemas.microsoft.com/office/drawing/2014/main" id="{840D3731-AC4B-CA95-8A2C-1FC84CB73B07}"/>
              </a:ext>
            </a:extLst>
          </p:cNvPr>
          <p:cNvSpPr txBox="1">
            <a:spLocks/>
          </p:cNvSpPr>
          <p:nvPr/>
        </p:nvSpPr>
        <p:spPr>
          <a:xfrm>
            <a:off x="681946" y="870756"/>
            <a:ext cx="8384836" cy="3788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51" b="1" dirty="0">
                <a:solidFill>
                  <a:srgbClr val="35759D"/>
                </a:solidFill>
                <a:latin typeface="Cambria" panose="02040503050406030204" pitchFamily="18" charset="0"/>
                <a:ea typeface="+mn-ea"/>
                <a:cs typeface="Arial" pitchFamily="34" charset="0"/>
              </a:rPr>
              <a:t>ОСНОВНЫЕ ПОКАЗАТЕЛИ СЭЗ </a:t>
            </a:r>
          </a:p>
        </p:txBody>
      </p:sp>
      <p:sp>
        <p:nvSpPr>
          <p:cNvPr id="3" name="Прямоугольник: скругленные углы 14">
            <a:extLst>
              <a:ext uri="{FF2B5EF4-FFF2-40B4-BE49-F238E27FC236}">
                <a16:creationId xmlns:a16="http://schemas.microsoft.com/office/drawing/2014/main" id="{250EAED1-D41A-A319-6245-554C1E1A5FF1}"/>
              </a:ext>
            </a:extLst>
          </p:cNvPr>
          <p:cNvSpPr/>
          <p:nvPr/>
        </p:nvSpPr>
        <p:spPr>
          <a:xfrm>
            <a:off x="2032114" y="1759752"/>
            <a:ext cx="1753364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F6C33-F4D3-03D4-3A18-64E2704F65EC}"/>
              </a:ext>
            </a:extLst>
          </p:cNvPr>
          <p:cNvSpPr txBox="1"/>
          <p:nvPr/>
        </p:nvSpPr>
        <p:spPr>
          <a:xfrm>
            <a:off x="2419823" y="1943301"/>
            <a:ext cx="961443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altLang="ko-KR" sz="2016" b="1" dirty="0">
                <a:solidFill>
                  <a:srgbClr val="00B050"/>
                </a:solidFill>
                <a:latin typeface="Cambria" panose="02040503050406030204" pitchFamily="18" charset="0"/>
                <a:cs typeface="Arial" pitchFamily="34" charset="0"/>
              </a:rPr>
              <a:t>5</a:t>
            </a:r>
            <a:endParaRPr lang="ko-KR" altLang="en-US" sz="2016" b="1" dirty="0">
              <a:solidFill>
                <a:srgbClr val="00B05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FF12A-7FC0-EB9C-E1D5-9B3E038C20D0}"/>
              </a:ext>
            </a:extLst>
          </p:cNvPr>
          <p:cNvSpPr txBox="1"/>
          <p:nvPr/>
        </p:nvSpPr>
        <p:spPr>
          <a:xfrm>
            <a:off x="2221358" y="1534029"/>
            <a:ext cx="1437978" cy="5093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Кол-во лиц/</a:t>
            </a:r>
          </a:p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вспомогательный вид деятельности</a:t>
            </a:r>
            <a:endParaRPr lang="x-none" sz="1129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C2E9B15-DA9C-B04C-C4D0-962D5C72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2862" y="5909436"/>
            <a:ext cx="2211705" cy="294382"/>
          </a:xfrm>
        </p:spPr>
        <p:txBody>
          <a:bodyPr/>
          <a:lstStyle/>
          <a:p>
            <a:fld id="{8A7BA05B-0276-4C38-A94C-1BD4E382645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5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90526" y="218421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003366"/>
                </a:solidFill>
                <a:latin typeface="+mn-lt"/>
                <a:ea typeface="SimSun" pitchFamily="2" charset="-122"/>
                <a:cs typeface="Times New Roman" pitchFamily="18" charset="0"/>
              </a:rPr>
              <a:t>Информация об акционерах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6" y="98472"/>
            <a:ext cx="563386" cy="85239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91276" y="1087690"/>
            <a:ext cx="86787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algn="just">
              <a:spcAft>
                <a:spcPts val="600"/>
              </a:spcAft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  <a:buFontTx/>
              <a:buAutoNum type="romanUcPeriod"/>
            </a:pP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</a:pP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C105F1A-EB14-40E7-9E75-6A41F46D8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87014"/>
              </p:ext>
            </p:extLst>
          </p:nvPr>
        </p:nvGraphicFramePr>
        <p:xfrm>
          <a:off x="388727" y="1561632"/>
          <a:ext cx="6184900" cy="2124075"/>
        </p:xfrm>
        <a:graphic>
          <a:graphicData uri="http://schemas.openxmlformats.org/drawingml/2006/table">
            <a:tbl>
              <a:tblPr/>
              <a:tblGrid>
                <a:gridCol w="736600">
                  <a:extLst>
                    <a:ext uri="{9D8B030D-6E8A-4147-A177-3AD203B41FA5}">
                      <a16:colId xmlns:a16="http://schemas.microsoft.com/office/drawing/2014/main" val="300078998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774481058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105016619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5932940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7819307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8802669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457642883"/>
                    </a:ext>
                  </a:extLst>
                </a:gridCol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Кол-во размещаемых акций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кол-во размещенных акций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акционера, тыс. тг.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акционера,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771309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КГИП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ТОО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SKO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КГИП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ТОО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SKO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504875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12.04.2022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8 365 343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6 598 889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1 766 454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78,88%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21,12%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25217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21.12.2022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8 469 343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6 598 889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1 870 454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22,08%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438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61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4632" y="436997"/>
            <a:ext cx="87391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7" y="180734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5F8DFC9-B1A9-4E61-AC02-6E41B8F07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53726"/>
              </p:ext>
            </p:extLst>
          </p:nvPr>
        </p:nvGraphicFramePr>
        <p:xfrm>
          <a:off x="684632" y="1484784"/>
          <a:ext cx="8190709" cy="3024333"/>
        </p:xfrm>
        <a:graphic>
          <a:graphicData uri="http://schemas.openxmlformats.org/drawingml/2006/table">
            <a:tbl>
              <a:tblPr/>
              <a:tblGrid>
                <a:gridCol w="3329374">
                  <a:extLst>
                    <a:ext uri="{9D8B030D-6E8A-4147-A177-3AD203B41FA5}">
                      <a16:colId xmlns:a16="http://schemas.microsoft.com/office/drawing/2014/main" val="3260997757"/>
                    </a:ext>
                  </a:extLst>
                </a:gridCol>
                <a:gridCol w="972267">
                  <a:extLst>
                    <a:ext uri="{9D8B030D-6E8A-4147-A177-3AD203B41FA5}">
                      <a16:colId xmlns:a16="http://schemas.microsoft.com/office/drawing/2014/main" val="1463161512"/>
                    </a:ext>
                  </a:extLst>
                </a:gridCol>
                <a:gridCol w="972267">
                  <a:extLst>
                    <a:ext uri="{9D8B030D-6E8A-4147-A177-3AD203B41FA5}">
                      <a16:colId xmlns:a16="http://schemas.microsoft.com/office/drawing/2014/main" val="3940928717"/>
                    </a:ext>
                  </a:extLst>
                </a:gridCol>
                <a:gridCol w="972267">
                  <a:extLst>
                    <a:ext uri="{9D8B030D-6E8A-4147-A177-3AD203B41FA5}">
                      <a16:colId xmlns:a16="http://schemas.microsoft.com/office/drawing/2014/main" val="4094134226"/>
                    </a:ext>
                  </a:extLst>
                </a:gridCol>
                <a:gridCol w="972267">
                  <a:extLst>
                    <a:ext uri="{9D8B030D-6E8A-4147-A177-3AD203B41FA5}">
                      <a16:colId xmlns:a16="http://schemas.microsoft.com/office/drawing/2014/main" val="2321872418"/>
                    </a:ext>
                  </a:extLst>
                </a:gridCol>
                <a:gridCol w="972267">
                  <a:extLst>
                    <a:ext uri="{9D8B030D-6E8A-4147-A177-3AD203B41FA5}">
                      <a16:colId xmlns:a16="http://schemas.microsoft.com/office/drawing/2014/main" val="1273835160"/>
                    </a:ext>
                  </a:extLst>
                </a:gridCol>
              </a:tblGrid>
              <a:tr h="27590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537023"/>
                  </a:ext>
                </a:extLst>
              </a:tr>
              <a:tr h="275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892795"/>
                  </a:ext>
                </a:extLst>
              </a:tr>
              <a:tr h="2759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доходы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43 36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113 723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534434"/>
                  </a:ext>
                </a:extLst>
              </a:tr>
              <a:tr h="275904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основной деятельности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98 749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95 549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54560"/>
                  </a:ext>
                </a:extLst>
              </a:tr>
              <a:tr h="275904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неосновной деятельности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14 748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195360"/>
                  </a:ext>
                </a:extLst>
              </a:tr>
              <a:tr h="5411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расходы на текущую деятельность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427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537 618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503 336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-34 282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581009"/>
                  </a:ext>
                </a:extLst>
              </a:tr>
              <a:tr h="275904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Себестоимость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582</a:t>
                      </a:r>
                      <a:endParaRPr lang="ru-KZ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318 693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303 658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-15 036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154817"/>
                  </a:ext>
                </a:extLst>
              </a:tr>
              <a:tr h="275904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и административные расходы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907</a:t>
                      </a:r>
                      <a:endParaRPr lang="ru-KZ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213 544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194 926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-18 618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78444"/>
                  </a:ext>
                </a:extLst>
              </a:tr>
              <a:tr h="275904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937</a:t>
                      </a:r>
                      <a:endParaRPr lang="ru-KZ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193156"/>
                  </a:ext>
                </a:extLst>
              </a:tr>
              <a:tr h="2759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Итоговая прибыль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-43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3 064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-424 121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-389 613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34 508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365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60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90169" y="487480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Доходы.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7063" y="3861048"/>
            <a:ext cx="8608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0" y="164413"/>
            <a:ext cx="577193" cy="85239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0505" y="2628102"/>
            <a:ext cx="861858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доход по реализации услуг от эксплуатации готовых объектов инфраструктуры СЭЗ «НИНТ», а именно от эксплуатации железнодорожной станции «Заводская», по итогам 20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 ожидался в размере 98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749 тыс. тенге, фактическое исполнение составило 95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549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тыс.тенге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прочей деятельности в размере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18 174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тенге получены от: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аренды недвижимого имущества в размере 11 415 тыс. тенге;</a:t>
            </a:r>
          </a:p>
          <a:p>
            <a:pPr lvl="0" algn="just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поступления 362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тыс.тенге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(возмещение по Решению Суда или Неустойка по договору госзакупок);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вознаграждения от депозита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6 397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тыс.тенге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9D0D850-DA59-4A1B-901D-CB033F28D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164539"/>
              </p:ext>
            </p:extLst>
          </p:nvPr>
        </p:nvGraphicFramePr>
        <p:xfrm>
          <a:off x="412750" y="4482276"/>
          <a:ext cx="8954114" cy="1608090"/>
        </p:xfrm>
        <a:graphic>
          <a:graphicData uri="http://schemas.openxmlformats.org/drawingml/2006/table">
            <a:tbl>
              <a:tblPr/>
              <a:tblGrid>
                <a:gridCol w="1117774">
                  <a:extLst>
                    <a:ext uri="{9D8B030D-6E8A-4147-A177-3AD203B41FA5}">
                      <a16:colId xmlns:a16="http://schemas.microsoft.com/office/drawing/2014/main" val="2999298821"/>
                    </a:ext>
                  </a:extLst>
                </a:gridCol>
                <a:gridCol w="491491">
                  <a:extLst>
                    <a:ext uri="{9D8B030D-6E8A-4147-A177-3AD203B41FA5}">
                      <a16:colId xmlns:a16="http://schemas.microsoft.com/office/drawing/2014/main" val="2147933724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4038682507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801991310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3945333175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1837254940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3289731454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1938518731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3909226849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3690100725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4103967558"/>
                    </a:ext>
                  </a:extLst>
                </a:gridCol>
                <a:gridCol w="673966">
                  <a:extLst>
                    <a:ext uri="{9D8B030D-6E8A-4147-A177-3AD203B41FA5}">
                      <a16:colId xmlns:a16="http://schemas.microsoft.com/office/drawing/2014/main" val="3384870845"/>
                    </a:ext>
                  </a:extLst>
                </a:gridCol>
                <a:gridCol w="673966">
                  <a:extLst>
                    <a:ext uri="{9D8B030D-6E8A-4147-A177-3AD203B41FA5}">
                      <a16:colId xmlns:a16="http://schemas.microsoft.com/office/drawing/2014/main" val="2282366973"/>
                    </a:ext>
                  </a:extLst>
                </a:gridCol>
                <a:gridCol w="673966">
                  <a:extLst>
                    <a:ext uri="{9D8B030D-6E8A-4147-A177-3AD203B41FA5}">
                      <a16:colId xmlns:a16="http://schemas.microsoft.com/office/drawing/2014/main" val="1614933007"/>
                    </a:ext>
                  </a:extLst>
                </a:gridCol>
              </a:tblGrid>
              <a:tr h="5011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Вагонооборот, ваг.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янв.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февр.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март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апрель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июнь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июль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сент.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окт.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943328"/>
                  </a:ext>
                </a:extLst>
              </a:tr>
              <a:tr h="254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5 714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971846"/>
                  </a:ext>
                </a:extLst>
              </a:tr>
              <a:tr h="350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6 600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509268"/>
                  </a:ext>
                </a:extLst>
              </a:tr>
              <a:tr h="501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исполнение,%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44100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552DF92-21B4-41DE-A9A9-903C153B1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619456"/>
              </p:ext>
            </p:extLst>
          </p:nvPr>
        </p:nvGraphicFramePr>
        <p:xfrm>
          <a:off x="742948" y="933102"/>
          <a:ext cx="8586138" cy="1238250"/>
        </p:xfrm>
        <a:graphic>
          <a:graphicData uri="http://schemas.openxmlformats.org/drawingml/2006/table">
            <a:tbl>
              <a:tblPr/>
              <a:tblGrid>
                <a:gridCol w="3490108">
                  <a:extLst>
                    <a:ext uri="{9D8B030D-6E8A-4147-A177-3AD203B41FA5}">
                      <a16:colId xmlns:a16="http://schemas.microsoft.com/office/drawing/2014/main" val="1910131430"/>
                    </a:ext>
                  </a:extLst>
                </a:gridCol>
                <a:gridCol w="1019206">
                  <a:extLst>
                    <a:ext uri="{9D8B030D-6E8A-4147-A177-3AD203B41FA5}">
                      <a16:colId xmlns:a16="http://schemas.microsoft.com/office/drawing/2014/main" val="3078996996"/>
                    </a:ext>
                  </a:extLst>
                </a:gridCol>
                <a:gridCol w="1019206">
                  <a:extLst>
                    <a:ext uri="{9D8B030D-6E8A-4147-A177-3AD203B41FA5}">
                      <a16:colId xmlns:a16="http://schemas.microsoft.com/office/drawing/2014/main" val="748448431"/>
                    </a:ext>
                  </a:extLst>
                </a:gridCol>
                <a:gridCol w="1019206">
                  <a:extLst>
                    <a:ext uri="{9D8B030D-6E8A-4147-A177-3AD203B41FA5}">
                      <a16:colId xmlns:a16="http://schemas.microsoft.com/office/drawing/2014/main" val="949675461"/>
                    </a:ext>
                  </a:extLst>
                </a:gridCol>
                <a:gridCol w="1019206">
                  <a:extLst>
                    <a:ext uri="{9D8B030D-6E8A-4147-A177-3AD203B41FA5}">
                      <a16:colId xmlns:a16="http://schemas.microsoft.com/office/drawing/2014/main" val="1477690219"/>
                    </a:ext>
                  </a:extLst>
                </a:gridCol>
                <a:gridCol w="1019206">
                  <a:extLst>
                    <a:ext uri="{9D8B030D-6E8A-4147-A177-3AD203B41FA5}">
                      <a16:colId xmlns:a16="http://schemas.microsoft.com/office/drawing/2014/main" val="1940752842"/>
                    </a:ext>
                  </a:extLst>
                </a:gridCol>
              </a:tblGrid>
              <a:tr h="2476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95211"/>
                  </a:ext>
                </a:extLst>
              </a:tr>
              <a:tr h="247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34564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доходы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43 36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113 723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940975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основной деятельности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98 749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95 549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61040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неосновной деятельности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14 748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128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60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E671F-2DB9-45F2-840E-886EA7E77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06" y="252149"/>
            <a:ext cx="8229600" cy="440547"/>
          </a:xfrm>
        </p:spPr>
        <p:txBody>
          <a:bodyPr>
            <a:normAutofit fontScale="90000"/>
          </a:bodyPr>
          <a:lstStyle/>
          <a:p>
            <a:pPr algn="ctr" fontAlgn="base"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Темпы роста доходов и расходов</a:t>
            </a:r>
            <a:br>
              <a:rPr 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endParaRPr lang="ru-RU" sz="2000" b="1" dirty="0">
              <a:solidFill>
                <a:srgbClr val="003366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82F15A-06A6-4767-8FEB-216D27C8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0849D-8A77-49EE-96A2-3F95F6D6FA7F}"/>
              </a:ext>
            </a:extLst>
          </p:cNvPr>
          <p:cNvSpPr txBox="1"/>
          <p:nvPr/>
        </p:nvSpPr>
        <p:spPr>
          <a:xfrm>
            <a:off x="743345" y="2365380"/>
            <a:ext cx="8356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Темпы роста расходов 202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опережают темпы роста доходов на 40%.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5C6EB5-6AF6-4D63-8E20-054411B6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91" y="265939"/>
            <a:ext cx="573074" cy="853514"/>
          </a:xfrm>
          <a:prstGeom prst="rect">
            <a:avLst/>
          </a:prstGeo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596BA9C4-59EF-41F6-9FFA-5155FC6A5A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752751"/>
              </p:ext>
            </p:extLst>
          </p:nvPr>
        </p:nvGraphicFramePr>
        <p:xfrm>
          <a:off x="850900" y="1077975"/>
          <a:ext cx="8128000" cy="1050317"/>
        </p:xfrm>
        <a:graphic>
          <a:graphicData uri="http://schemas.openxmlformats.org/drawingml/2006/table">
            <a:tbl>
              <a:tblPr/>
              <a:tblGrid>
                <a:gridCol w="2983880">
                  <a:extLst>
                    <a:ext uri="{9D8B030D-6E8A-4147-A177-3AD203B41FA5}">
                      <a16:colId xmlns:a16="http://schemas.microsoft.com/office/drawing/2014/main" val="321001169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7809766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61015242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29632137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80772782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861882659"/>
                    </a:ext>
                  </a:extLst>
                </a:gridCol>
                <a:gridCol w="895648">
                  <a:extLst>
                    <a:ext uri="{9D8B030D-6E8A-4147-A177-3AD203B41FA5}">
                      <a16:colId xmlns:a16="http://schemas.microsoft.com/office/drawing/2014/main" val="2806693766"/>
                    </a:ext>
                  </a:extLst>
                </a:gridCol>
              </a:tblGrid>
              <a:tr h="4788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2022 к 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9360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Вагонооборот, вагон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9337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тыс.тенге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115 393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88 941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43 363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113 723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211 383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483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тыс.тенге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509 749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489 007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476 427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503 288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631 061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400080"/>
                  </a:ext>
                </a:extLst>
              </a:tr>
            </a:tbl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724491"/>
              </p:ext>
            </p:extLst>
          </p:nvPr>
        </p:nvGraphicFramePr>
        <p:xfrm>
          <a:off x="760331" y="3429000"/>
          <a:ext cx="4410075" cy="202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671439"/>
              </p:ext>
            </p:extLst>
          </p:nvPr>
        </p:nvGraphicFramePr>
        <p:xfrm>
          <a:off x="4986908" y="3475672"/>
          <a:ext cx="4410075" cy="1935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28267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E671F-2DB9-45F2-840E-886EA7E77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06" y="252149"/>
            <a:ext cx="8229600" cy="440547"/>
          </a:xfrm>
        </p:spPr>
        <p:txBody>
          <a:bodyPr>
            <a:normAutofit fontScale="90000"/>
          </a:bodyPr>
          <a:lstStyle/>
          <a:p>
            <a:pPr algn="ctr" fontAlgn="base"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Темпы роста доходов и расходов</a:t>
            </a:r>
            <a:br>
              <a:rPr 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endParaRPr lang="ru-RU" sz="2000" b="1" dirty="0">
              <a:solidFill>
                <a:srgbClr val="003366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82F15A-06A6-4767-8FEB-216D27C8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5C6EB5-6AF6-4D63-8E20-054411B6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91" y="265939"/>
            <a:ext cx="573074" cy="853514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E8112B3-E5C6-47AD-9D2E-2724B8B06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115184"/>
              </p:ext>
            </p:extLst>
          </p:nvPr>
        </p:nvGraphicFramePr>
        <p:xfrm>
          <a:off x="1055606" y="1268760"/>
          <a:ext cx="7747726" cy="1944215"/>
        </p:xfrm>
        <a:graphic>
          <a:graphicData uri="http://schemas.openxmlformats.org/drawingml/2006/table">
            <a:tbl>
              <a:tblPr/>
              <a:tblGrid>
                <a:gridCol w="3573498">
                  <a:extLst>
                    <a:ext uri="{9D8B030D-6E8A-4147-A177-3AD203B41FA5}">
                      <a16:colId xmlns:a16="http://schemas.microsoft.com/office/drawing/2014/main" val="2797772250"/>
                    </a:ext>
                  </a:extLst>
                </a:gridCol>
                <a:gridCol w="1043557">
                  <a:extLst>
                    <a:ext uri="{9D8B030D-6E8A-4147-A177-3AD203B41FA5}">
                      <a16:colId xmlns:a16="http://schemas.microsoft.com/office/drawing/2014/main" val="600265908"/>
                    </a:ext>
                  </a:extLst>
                </a:gridCol>
                <a:gridCol w="1043557">
                  <a:extLst>
                    <a:ext uri="{9D8B030D-6E8A-4147-A177-3AD203B41FA5}">
                      <a16:colId xmlns:a16="http://schemas.microsoft.com/office/drawing/2014/main" val="3698422365"/>
                    </a:ext>
                  </a:extLst>
                </a:gridCol>
                <a:gridCol w="1043557">
                  <a:extLst>
                    <a:ext uri="{9D8B030D-6E8A-4147-A177-3AD203B41FA5}">
                      <a16:colId xmlns:a16="http://schemas.microsoft.com/office/drawing/2014/main" val="4128397214"/>
                    </a:ext>
                  </a:extLst>
                </a:gridCol>
                <a:gridCol w="1043557">
                  <a:extLst>
                    <a:ext uri="{9D8B030D-6E8A-4147-A177-3AD203B41FA5}">
                      <a16:colId xmlns:a16="http://schemas.microsoft.com/office/drawing/2014/main" val="3988808354"/>
                    </a:ext>
                  </a:extLst>
                </a:gridCol>
              </a:tblGrid>
              <a:tr h="62386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2020г.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2021г.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2022г.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863846"/>
                  </a:ext>
                </a:extLst>
              </a:tr>
              <a:tr h="2640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Вагонооборот, вагон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920055"/>
                  </a:ext>
                </a:extLst>
              </a:tr>
              <a:tr h="2640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основной деятельности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104 034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82 358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95 549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801190"/>
                  </a:ext>
                </a:extLst>
              </a:tr>
              <a:tr h="2640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1 вагона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123335"/>
                  </a:ext>
                </a:extLst>
              </a:tr>
              <a:tr h="2640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Себестоимость 1 вагона (без амортизации)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955657"/>
                  </a:ext>
                </a:extLst>
              </a:tr>
              <a:tr h="26407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EBITDA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станции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28 070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-2 016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-55 279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-47 490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590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64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3144" y="97199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Себестоимость.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5" y="84141"/>
            <a:ext cx="577193" cy="656078"/>
          </a:xfrm>
          <a:prstGeom prst="rect">
            <a:avLst/>
          </a:prstGeom>
          <a:noFill/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0E616C2-12AF-4BF9-8B0A-7352A5A7B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202774"/>
              </p:ext>
            </p:extLst>
          </p:nvPr>
        </p:nvGraphicFramePr>
        <p:xfrm>
          <a:off x="568324" y="1340528"/>
          <a:ext cx="8697059" cy="5210308"/>
        </p:xfrm>
        <a:graphic>
          <a:graphicData uri="http://schemas.openxmlformats.org/drawingml/2006/table">
            <a:tbl>
              <a:tblPr/>
              <a:tblGrid>
                <a:gridCol w="3338464">
                  <a:extLst>
                    <a:ext uri="{9D8B030D-6E8A-4147-A177-3AD203B41FA5}">
                      <a16:colId xmlns:a16="http://schemas.microsoft.com/office/drawing/2014/main" val="167971701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876825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03544455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85068495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68820956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621445872"/>
                    </a:ext>
                  </a:extLst>
                </a:gridCol>
                <a:gridCol w="606067">
                  <a:extLst>
                    <a:ext uri="{9D8B030D-6E8A-4147-A177-3AD203B41FA5}">
                      <a16:colId xmlns:a16="http://schemas.microsoft.com/office/drawing/2014/main" val="2844751494"/>
                    </a:ext>
                  </a:extLst>
                </a:gridCol>
              </a:tblGrid>
              <a:tr h="6913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3728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73728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2022г.</a:t>
                      </a:r>
                    </a:p>
                    <a:p>
                      <a:endParaRPr lang="ru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Сравнение факт 2022/уточнение 2022</a:t>
                      </a: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12983"/>
                  </a:ext>
                </a:extLst>
              </a:tr>
              <a:tr h="460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полугодовое уточнение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241777"/>
                  </a:ext>
                </a:extLst>
              </a:tr>
              <a:tr h="4830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Себестоимость реализации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252 581,98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318 693,43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303 657,82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-15 035,61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776299"/>
                  </a:ext>
                </a:extLst>
              </a:tr>
              <a:tr h="3812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4 628,35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27 507,23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12 451,86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-15 055,37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05134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труда работников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50 818,92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61 736,95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59 394,80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-2 342,14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34071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160 300,73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152 706,61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160 618,77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7 912,15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37881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и ремонт основных средств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4 995,90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18 624,30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9 624,25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-9 000,05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25432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1 894,55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3 201,66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2 776,38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-425,28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957008"/>
                  </a:ext>
                </a:extLst>
              </a:tr>
              <a:tr h="46087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Водоснабжение и канализация и иные коммунальные затраты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545,91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634,80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679,34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553355"/>
                  </a:ext>
                </a:extLst>
              </a:tr>
              <a:tr h="403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 связи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550,26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388,90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339,26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-49,64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56601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и социальные отчисления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5 521,23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7 183,30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7 293,52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45571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обязательные платежи в бюджет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-0,64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806059"/>
                  </a:ext>
                </a:extLst>
              </a:tr>
              <a:tr h="2415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затраты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23 318,73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46 702,40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50 473,00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3 770,61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607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82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3144" y="97199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Себестоимость.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5" y="84141"/>
            <a:ext cx="577193" cy="656078"/>
          </a:xfrm>
          <a:prstGeom prst="rect">
            <a:avLst/>
          </a:prstGeom>
          <a:noFill/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7BC58C7-5EEE-4B92-A959-0774CC59A3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340051"/>
              </p:ext>
            </p:extLst>
          </p:nvPr>
        </p:nvGraphicFramePr>
        <p:xfrm>
          <a:off x="412750" y="753277"/>
          <a:ext cx="8750622" cy="2657686"/>
        </p:xfrm>
        <a:graphic>
          <a:graphicData uri="http://schemas.openxmlformats.org/drawingml/2006/table">
            <a:tbl>
              <a:tblPr/>
              <a:tblGrid>
                <a:gridCol w="4646166">
                  <a:extLst>
                    <a:ext uri="{9D8B030D-6E8A-4147-A177-3AD203B41FA5}">
                      <a16:colId xmlns:a16="http://schemas.microsoft.com/office/drawing/2014/main" val="108687636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40354762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04803384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26382843"/>
                    </a:ext>
                  </a:extLst>
                </a:gridCol>
              </a:tblGrid>
              <a:tr h="2720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затраты в составе Себестоимости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943816"/>
                  </a:ext>
                </a:extLst>
              </a:tr>
              <a:tr h="219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охраны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32 398,00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32 398,00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222470"/>
                  </a:ext>
                </a:extLst>
              </a:tr>
              <a:tr h="219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аренда транспорта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8 640,40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12 244,29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3 603,89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78690"/>
                  </a:ext>
                </a:extLst>
              </a:tr>
              <a:tr h="219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резерв на отпуска, соц. страхования, налога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-229,00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411,72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640,72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084663"/>
                  </a:ext>
                </a:extLst>
              </a:tr>
              <a:tr h="219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Обязательное страхование ТС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602865"/>
                  </a:ext>
                </a:extLst>
              </a:tr>
              <a:tr h="219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страхование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-43,34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673013"/>
                  </a:ext>
                </a:extLst>
              </a:tr>
              <a:tr h="219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медицинское страхование, осмотр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43453"/>
                  </a:ext>
                </a:extLst>
              </a:tr>
              <a:tr h="219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квалификации работников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-199,00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301154"/>
                  </a:ext>
                </a:extLst>
              </a:tr>
              <a:tr h="219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Услуга по обеспечению питанием работников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5 291,26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4 985,48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-305,78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46681"/>
                  </a:ext>
                </a:extLst>
              </a:tr>
              <a:tr h="219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аттестация  рабочих мест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48,95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-0,05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603204"/>
                  </a:ext>
                </a:extLst>
              </a:tr>
              <a:tr h="219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списание ОС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666518"/>
                  </a:ext>
                </a:extLst>
              </a:tr>
              <a:tr h="1954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46 702,40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50 473,00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3 770,61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402618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5B82E92-535F-4CCB-8673-F2A7AB7606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576421"/>
              </p:ext>
            </p:extLst>
          </p:nvPr>
        </p:nvGraphicFramePr>
        <p:xfrm>
          <a:off x="437357" y="3573016"/>
          <a:ext cx="8726015" cy="3267086"/>
        </p:xfrm>
        <a:graphic>
          <a:graphicData uri="http://schemas.openxmlformats.org/drawingml/2006/table">
            <a:tbl>
              <a:tblPr/>
              <a:tblGrid>
                <a:gridCol w="4621559">
                  <a:extLst>
                    <a:ext uri="{9D8B030D-6E8A-4147-A177-3AD203B41FA5}">
                      <a16:colId xmlns:a16="http://schemas.microsoft.com/office/drawing/2014/main" val="220699643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32481415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11349393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108143172"/>
                    </a:ext>
                  </a:extLst>
                </a:gridCol>
              </a:tblGrid>
              <a:tr h="2383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и обслуживание в составе Себестоимости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95349"/>
                  </a:ext>
                </a:extLst>
              </a:tr>
              <a:tr h="1672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зданий Пост ЭЦ, ПКТО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-11 542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601035"/>
                  </a:ext>
                </a:extLst>
              </a:tr>
              <a:tr h="23833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техническое обслуживание электрического трансформатора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225492"/>
                  </a:ext>
                </a:extLst>
              </a:tr>
              <a:tr h="1672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техосмотр транспортного средства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80917"/>
                  </a:ext>
                </a:extLst>
              </a:tr>
              <a:tr h="50171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техническое обслуживание автоматической пожарной сигнализации, системы автоматической установки газового пожаротушения, пожарного инвентаря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487394"/>
                  </a:ext>
                </a:extLst>
              </a:tr>
              <a:tr h="1672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поверке средств измерений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258210"/>
                  </a:ext>
                </a:extLst>
              </a:tr>
              <a:tr h="23833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тех.обслуживанию и ремонту автотранспорта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806603"/>
                  </a:ext>
                </a:extLst>
              </a:tr>
              <a:tr h="33447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техническому обслуживани. Противопожарного водопровода и резервуаров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908678"/>
                  </a:ext>
                </a:extLst>
              </a:tr>
              <a:tr h="3575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прокладка трубопровода до пожарных резервуаров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870200"/>
                  </a:ext>
                </a:extLst>
              </a:tr>
              <a:tr h="33447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техническому обслуживанию генераторных установок и электрогенерирующего оборудования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863070"/>
                  </a:ext>
                </a:extLst>
              </a:tr>
              <a:tr h="1672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техобслуживание сплитсистем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809040"/>
                  </a:ext>
                </a:extLst>
              </a:tr>
              <a:tr h="1672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18 624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611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459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3728" y="233408"/>
            <a:ext cx="8739187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Общие и административные расходы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3632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66AD323-2F65-2E7C-156D-89B801115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048849"/>
              </p:ext>
            </p:extLst>
          </p:nvPr>
        </p:nvGraphicFramePr>
        <p:xfrm>
          <a:off x="676275" y="1055215"/>
          <a:ext cx="8480430" cy="5481221"/>
        </p:xfrm>
        <a:graphic>
          <a:graphicData uri="http://schemas.openxmlformats.org/drawingml/2006/table">
            <a:tbl>
              <a:tblPr/>
              <a:tblGrid>
                <a:gridCol w="3374529">
                  <a:extLst>
                    <a:ext uri="{9D8B030D-6E8A-4147-A177-3AD203B41FA5}">
                      <a16:colId xmlns:a16="http://schemas.microsoft.com/office/drawing/2014/main" val="3887599832"/>
                    </a:ext>
                  </a:extLst>
                </a:gridCol>
                <a:gridCol w="969645">
                  <a:extLst>
                    <a:ext uri="{9D8B030D-6E8A-4147-A177-3AD203B41FA5}">
                      <a16:colId xmlns:a16="http://schemas.microsoft.com/office/drawing/2014/main" val="3797139435"/>
                    </a:ext>
                  </a:extLst>
                </a:gridCol>
                <a:gridCol w="758547">
                  <a:extLst>
                    <a:ext uri="{9D8B030D-6E8A-4147-A177-3AD203B41FA5}">
                      <a16:colId xmlns:a16="http://schemas.microsoft.com/office/drawing/2014/main" val="68497897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39214693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20688824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645781817"/>
                    </a:ext>
                  </a:extLst>
                </a:gridCol>
                <a:gridCol w="641405">
                  <a:extLst>
                    <a:ext uri="{9D8B030D-6E8A-4147-A177-3AD203B41FA5}">
                      <a16:colId xmlns:a16="http://schemas.microsoft.com/office/drawing/2014/main" val="391905517"/>
                    </a:ext>
                  </a:extLst>
                </a:gridCol>
              </a:tblGrid>
              <a:tr h="3416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измерения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3728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73728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2022г.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Сравнение факт 2022/уточнение 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669234"/>
                  </a:ext>
                </a:extLst>
              </a:tr>
              <a:tr h="341614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полугодовое уточнение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137069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и административные расходы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218 907,42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213 544,00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194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926</a:t>
                      </a:r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  <a:endParaRPr lang="ru-KZ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-18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617,53</a:t>
                      </a:r>
                      <a:endParaRPr lang="ru-KZ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1670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Запасы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395,97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523,02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825,84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302,82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157,90%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472096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Оплата труда работников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138 136,38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146 013,68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140 857,68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-5 156,00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96,47%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0950346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12 163,98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20 535,32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12 950,89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-7 584,43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63,07%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308857"/>
                  </a:ext>
                </a:extLst>
              </a:tr>
              <a:tr h="34161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Обслуживание и ремонт основных средств и нематериальных активов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1 585,15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1 348,21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1 427,77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105,90%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428440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1 456,91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1 720,26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1 707,97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-12,29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680526"/>
                  </a:ext>
                </a:extLst>
              </a:tr>
              <a:tr h="34161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Водоснабжение и канализация и иные коммунальные расходы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107,53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143,89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-92,81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60,79%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173315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Страхование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-0,11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351944"/>
                  </a:ext>
                </a:extLst>
              </a:tr>
              <a:tr h="18686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связи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1 867,23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1 535,35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1 443,83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-91,53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94,04%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066324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квалификации работников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327,71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222,00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-126,40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43,06%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86334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Консультационные услуги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3 221,82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3 570,83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349,01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110,83%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197526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Информационные услуги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586,76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433,70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381,38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-52,32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87,94%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837019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Аудиторские услуги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0529610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охраны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39 101,19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4 288,00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4 290,00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784622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Банковские услуги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179,39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144,60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-51,10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64,66%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918632"/>
                  </a:ext>
                </a:extLst>
              </a:tr>
              <a:tr h="34161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Пожарная безопасность и соблюдение специальных требований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231119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Представительские расходы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1 058,00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944,11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-113,89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89,24%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391549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и социальные отчисления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13 891,25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15 256,19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999</a:t>
                      </a:r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742,82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104,23%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721626"/>
                  </a:ext>
                </a:extLst>
              </a:tr>
              <a:tr h="33232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обязательные платежи в бюджет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-298,13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150352"/>
                  </a:ext>
                </a:extLst>
              </a:tr>
              <a:tr h="208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3 719,15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8 912,96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1 011,51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-7 901,45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11,35%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21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6077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431702B3AD27A409D113386C9307BBF" ma:contentTypeVersion="0" ma:contentTypeDescription="Создание документа." ma:contentTypeScope="" ma:versionID="2c4a46d70ec587bb0d9c0eabbf80dcef">
  <xsd:schema xmlns:xsd="http://www.w3.org/2001/XMLSchema" xmlns:xs="http://www.w3.org/2001/XMLSchema" xmlns:p="http://schemas.microsoft.com/office/2006/metadata/properties" xmlns:ns2="ae00d8b6-7304-403d-a98f-c76cc60a9c5b" targetNamespace="http://schemas.microsoft.com/office/2006/metadata/properties" ma:root="true" ma:fieldsID="d033071fa31f4bda0516ef4c6347e693" ns2:_="">
    <xsd:import namespace="ae00d8b6-7304-403d-a98f-c76cc60a9c5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0d8b6-7304-403d-a98f-c76cc60a9c5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1AC769EA-FD44-4E90-A64B-63057D7AC8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00d8b6-7304-403d-a98f-c76cc60a9c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C415F6-2DA0-42D1-BE6A-3104DB4CEF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E692AE-09F8-455E-B9CF-51C36355248A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ae00d8b6-7304-403d-a98f-c76cc60a9c5b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B09CB280-6628-4615-9261-981BFE326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188259</TotalTime>
  <Words>2195</Words>
  <Application>Microsoft Office PowerPoint</Application>
  <PresentationFormat>Произвольный</PresentationFormat>
  <Paragraphs>919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Темпы роста доходов и расходов </vt:lpstr>
      <vt:lpstr>Темпы роста доходов и расходов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Айгерим Сейткалиева</cp:lastModifiedBy>
  <cp:revision>5624</cp:revision>
  <cp:lastPrinted>2023-01-27T07:22:40Z</cp:lastPrinted>
  <dcterms:created xsi:type="dcterms:W3CDTF">2008-11-13T12:29:55Z</dcterms:created>
  <dcterms:modified xsi:type="dcterms:W3CDTF">2023-09-06T09:46:57Z</dcterms:modified>
</cp:coreProperties>
</file>